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87" r:id="rId6"/>
    <p:sldId id="288" r:id="rId7"/>
    <p:sldId id="289" r:id="rId8"/>
    <p:sldId id="306" r:id="rId9"/>
    <p:sldId id="290" r:id="rId10"/>
    <p:sldId id="307" r:id="rId11"/>
    <p:sldId id="308" r:id="rId12"/>
    <p:sldId id="309" r:id="rId13"/>
    <p:sldId id="310" r:id="rId14"/>
    <p:sldId id="311"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257" r:id="rId31"/>
    <p:sldId id="258" r:id="rId32"/>
    <p:sldId id="259" r:id="rId33"/>
    <p:sldId id="260" r:id="rId34"/>
    <p:sldId id="261" r:id="rId35"/>
    <p:sldId id="262"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6" r:id="rId58"/>
    <p:sldId id="28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1CD03BA-DBBF-4F29-A916-B5E91C8B563C}">
          <p14:sldIdLst>
            <p14:sldId id="256"/>
            <p14:sldId id="287"/>
            <p14:sldId id="288"/>
            <p14:sldId id="289"/>
            <p14:sldId id="306"/>
            <p14:sldId id="290"/>
            <p14:sldId id="307"/>
            <p14:sldId id="308"/>
            <p14:sldId id="309"/>
            <p14:sldId id="310"/>
            <p14:sldId id="311"/>
            <p14:sldId id="291"/>
            <p14:sldId id="292"/>
            <p14:sldId id="293"/>
            <p14:sldId id="294"/>
            <p14:sldId id="295"/>
            <p14:sldId id="296"/>
            <p14:sldId id="297"/>
            <p14:sldId id="298"/>
            <p14:sldId id="299"/>
            <p14:sldId id="300"/>
            <p14:sldId id="301"/>
            <p14:sldId id="302"/>
            <p14:sldId id="303"/>
            <p14:sldId id="304"/>
            <p14:sldId id="305"/>
            <p14:sldId id="257"/>
            <p14:sldId id="258"/>
            <p14:sldId id="259"/>
            <p14:sldId id="260"/>
            <p14:sldId id="261"/>
            <p14:sldId id="262"/>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1D76-8125-4D8B-9B1E-B6B14E7803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12C5BF-2D84-4A14-B59F-38F7EC44E8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C22952-B6D7-4CCD-9654-B510C51E06FF}"/>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5" name="Footer Placeholder 4">
            <a:extLst>
              <a:ext uri="{FF2B5EF4-FFF2-40B4-BE49-F238E27FC236}">
                <a16:creationId xmlns:a16="http://schemas.microsoft.com/office/drawing/2014/main" id="{B90BF0AB-5996-405C-9C51-52E9B22E5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14977-E788-4E9A-B4E2-E1A7CD7C7BEB}"/>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713767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3F42-E414-473D-AE57-C2E4A17EF5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5710B-17F6-4802-BBC7-070A7111C5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0E13A-187E-4ECF-8386-6E2E3F35BDB8}"/>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5" name="Footer Placeholder 4">
            <a:extLst>
              <a:ext uri="{FF2B5EF4-FFF2-40B4-BE49-F238E27FC236}">
                <a16:creationId xmlns:a16="http://schemas.microsoft.com/office/drawing/2014/main" id="{88CA4A43-C50B-4B49-974F-2541E3C35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43EC8-CB12-4C37-A47D-4499CEB2C567}"/>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3918737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926484-850F-47F2-AF69-18294954A4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D6C713-6638-493B-B598-FC6DD5B0C2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B84DE-0678-4536-BA7F-20F99400C18A}"/>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5" name="Footer Placeholder 4">
            <a:extLst>
              <a:ext uri="{FF2B5EF4-FFF2-40B4-BE49-F238E27FC236}">
                <a16:creationId xmlns:a16="http://schemas.microsoft.com/office/drawing/2014/main" id="{CB622594-B717-4578-B655-C6E2DE1C8E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A3785-4B6D-47AA-A426-E457E074D0E4}"/>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1840233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71751-ABCC-4D8F-A3C4-19C61E063D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84657A-C176-4F23-8301-CFACBC3273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F9277-1526-4EF3-A3F3-7230D5B3B03C}"/>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5" name="Footer Placeholder 4">
            <a:extLst>
              <a:ext uri="{FF2B5EF4-FFF2-40B4-BE49-F238E27FC236}">
                <a16:creationId xmlns:a16="http://schemas.microsoft.com/office/drawing/2014/main" id="{ACF7A8F7-2375-456E-8E15-A7049575A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3CC19-2E6D-4D4F-B473-7A478CBBFA4C}"/>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1420752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DC86E-58F8-4167-932E-74460193A2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01CDAD-A1D1-4768-903A-BEE23D79CA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229E6-CADE-48EA-91F7-36E1B7D42E4D}"/>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5" name="Footer Placeholder 4">
            <a:extLst>
              <a:ext uri="{FF2B5EF4-FFF2-40B4-BE49-F238E27FC236}">
                <a16:creationId xmlns:a16="http://schemas.microsoft.com/office/drawing/2014/main" id="{4CBE05F3-A141-4B34-8834-159653827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72104-488E-4732-8D09-B94A5FEA0842}"/>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2739075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F8F9-7A2E-4AC9-B7A8-C3635DF4AE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241047-C8BC-451D-8E92-D752D4DE2C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D10D96-FADE-41D2-A633-518246272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AADA7-8733-40A9-AB39-33195BEED1BB}"/>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6" name="Footer Placeholder 5">
            <a:extLst>
              <a:ext uri="{FF2B5EF4-FFF2-40B4-BE49-F238E27FC236}">
                <a16:creationId xmlns:a16="http://schemas.microsoft.com/office/drawing/2014/main" id="{7F234FAB-4644-4222-B3E5-04CB33D60E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1C000-1A43-4553-9A62-542AAD5678D0}"/>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4157343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25F0-6B71-4E7A-B350-D39FA2A22E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509E3C-97AE-49AE-AB5D-99839DB20E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DF19D-D894-471C-B727-E671837798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36E866-F633-4C01-91B4-CDBE895C79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23F14-A1F3-4844-8405-3E6A662FD5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C3923D-EF85-4A30-AB58-B25F26E42E5E}"/>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8" name="Footer Placeholder 7">
            <a:extLst>
              <a:ext uri="{FF2B5EF4-FFF2-40B4-BE49-F238E27FC236}">
                <a16:creationId xmlns:a16="http://schemas.microsoft.com/office/drawing/2014/main" id="{22DD42E8-10B8-4E46-8FE1-F28B2DDFDF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F09222-C15C-45F2-9A3A-77F7C1B12F2B}"/>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2307559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2D72-E1DB-43C4-BE53-83E77AFEE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6482B7-67C3-414B-B74D-830C01F4EFDC}"/>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4" name="Footer Placeholder 3">
            <a:extLst>
              <a:ext uri="{FF2B5EF4-FFF2-40B4-BE49-F238E27FC236}">
                <a16:creationId xmlns:a16="http://schemas.microsoft.com/office/drawing/2014/main" id="{214367D5-6245-42D6-BF47-43FA3A2613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BF19A9-A8A8-4207-8868-F2AA18D5AB3A}"/>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126282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C0480-5E16-4CE5-BEB7-E0D6F17131D2}"/>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3" name="Footer Placeholder 2">
            <a:extLst>
              <a:ext uri="{FF2B5EF4-FFF2-40B4-BE49-F238E27FC236}">
                <a16:creationId xmlns:a16="http://schemas.microsoft.com/office/drawing/2014/main" id="{A319C2EC-8CA1-45B5-97F8-B668377AF8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14E071-DBB7-4D62-939D-28551F239E53}"/>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867658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50CB-7F26-48C7-92FA-18529D4D65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0912A6-534D-48C8-BDC8-5FF03D521D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EC1027-CA03-4AEB-BFC8-3CAA5618B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917939-50AC-43DC-AC2F-846D9C547569}"/>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6" name="Footer Placeholder 5">
            <a:extLst>
              <a:ext uri="{FF2B5EF4-FFF2-40B4-BE49-F238E27FC236}">
                <a16:creationId xmlns:a16="http://schemas.microsoft.com/office/drawing/2014/main" id="{1DD8C86D-6E9E-4CD5-A6AA-D9F5DC4C3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D61CBA-59A8-4911-9037-9FC45E9025A7}"/>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207332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0AE2C-1143-45AF-85DB-5D008E05FC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752F0C-16AC-4AFF-ADA9-7B12C595F7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026BB3-6956-437B-BA08-726230940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1286A-3C7C-4517-9C9C-508C4B7094BB}"/>
              </a:ext>
            </a:extLst>
          </p:cNvPr>
          <p:cNvSpPr>
            <a:spLocks noGrp="1"/>
          </p:cNvSpPr>
          <p:nvPr>
            <p:ph type="dt" sz="half" idx="10"/>
          </p:nvPr>
        </p:nvSpPr>
        <p:spPr/>
        <p:txBody>
          <a:bodyPr/>
          <a:lstStyle/>
          <a:p>
            <a:fld id="{CDB652E2-7318-4815-8CC9-FA7DD65A6EBC}" type="datetimeFigureOut">
              <a:rPr lang="en-US" smtClean="0"/>
              <a:t>6/30/2020</a:t>
            </a:fld>
            <a:endParaRPr lang="en-US"/>
          </a:p>
        </p:txBody>
      </p:sp>
      <p:sp>
        <p:nvSpPr>
          <p:cNvPr id="6" name="Footer Placeholder 5">
            <a:extLst>
              <a:ext uri="{FF2B5EF4-FFF2-40B4-BE49-F238E27FC236}">
                <a16:creationId xmlns:a16="http://schemas.microsoft.com/office/drawing/2014/main" id="{3F0B1544-B724-424B-BA5F-2370E680AF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41A60E-21FF-4C05-9510-62BAADD13483}"/>
              </a:ext>
            </a:extLst>
          </p:cNvPr>
          <p:cNvSpPr>
            <a:spLocks noGrp="1"/>
          </p:cNvSpPr>
          <p:nvPr>
            <p:ph type="sldNum" sz="quarter" idx="12"/>
          </p:nvPr>
        </p:nvSpPr>
        <p:spPr/>
        <p:txBody>
          <a:bodyPr/>
          <a:lstStyle/>
          <a:p>
            <a:fld id="{A9F17A84-71A8-467D-9670-522255CF2B90}" type="slidenum">
              <a:rPr lang="en-US" smtClean="0"/>
              <a:t>‹#›</a:t>
            </a:fld>
            <a:endParaRPr lang="en-US"/>
          </a:p>
        </p:txBody>
      </p:sp>
    </p:spTree>
    <p:extLst>
      <p:ext uri="{BB962C8B-B14F-4D97-AF65-F5344CB8AC3E}">
        <p14:creationId xmlns:p14="http://schemas.microsoft.com/office/powerpoint/2010/main" val="3796321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A8722A-B540-4552-B9F8-A1BE62F557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7548C0-659B-4642-88DD-825F542058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3D95EC-0940-4EEE-9C25-BDA11CC073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652E2-7318-4815-8CC9-FA7DD65A6EBC}" type="datetimeFigureOut">
              <a:rPr lang="en-US" smtClean="0"/>
              <a:t>6/30/2020</a:t>
            </a:fld>
            <a:endParaRPr lang="en-US"/>
          </a:p>
        </p:txBody>
      </p:sp>
      <p:sp>
        <p:nvSpPr>
          <p:cNvPr id="5" name="Footer Placeholder 4">
            <a:extLst>
              <a:ext uri="{FF2B5EF4-FFF2-40B4-BE49-F238E27FC236}">
                <a16:creationId xmlns:a16="http://schemas.microsoft.com/office/drawing/2014/main" id="{665730AE-1D5C-4BAE-B329-98FE63380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8A99AC-0329-44A7-BF7B-9C78A485A8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17A84-71A8-467D-9670-522255CF2B90}" type="slidenum">
              <a:rPr lang="en-US" smtClean="0"/>
              <a:t>‹#›</a:t>
            </a:fld>
            <a:endParaRPr lang="en-US"/>
          </a:p>
        </p:txBody>
      </p:sp>
    </p:spTree>
    <p:extLst>
      <p:ext uri="{BB962C8B-B14F-4D97-AF65-F5344CB8AC3E}">
        <p14:creationId xmlns:p14="http://schemas.microsoft.com/office/powerpoint/2010/main" val="3435206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kubernetes.io/docs/concepts/workloads/controllers/replicaset/" TargetMode="External"/><Relationship Id="rId2" Type="http://schemas.openxmlformats.org/officeDocument/2006/relationships/hyperlink" Target="https://kubernetes.io/docs/concepts/workloads/pods/pod/" TargetMode="External"/><Relationship Id="rId1" Type="http://schemas.openxmlformats.org/officeDocument/2006/relationships/slideLayout" Target="../slideLayouts/slideLayout2.xml"/><Relationship Id="rId4" Type="http://schemas.openxmlformats.org/officeDocument/2006/relationships/hyperlink" Target="https://kubernetes.io/docs/concepts/architecture/controller/"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k8s.io/examples/controllers/nginx-deployment.ya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kubernetes.io/examples/controllers/frontend.yam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2" Type="http://schemas.openxmlformats.org/officeDocument/2006/relationships/hyperlink" Target="https://kubernetes.io/docs/concepts/workloads/pods/pod-overview/"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kubernetes.io/docs/concepts/overview/what-is-kubernetes/#why-containers" TargetMode="External"/><Relationship Id="rId2" Type="http://schemas.openxmlformats.org/officeDocument/2006/relationships/hyperlink" Target="https://kubernetes.io/docs/reference/glossary/?all=true#term-clust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kubernetes.io/docs/concepts/workloads/controllers/daemonse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kubernetes.io/docs/concepts/policy/resource-quotas/" TargetMode="External"/><Relationship Id="rId2" Type="http://schemas.openxmlformats.org/officeDocument/2006/relationships/hyperlink" Target="https://sysdig.com/blog/kubernetes-limits-request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kubernetes.io/docs/concepts/workloads/pods/pod-overview/"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kubernetes.io/docs/concepts/storage/persistent-volumes/#claims-as-volumes"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8C6C1054-828C-4ED2-BBC4-6550014561B5}"/>
              </a:ext>
            </a:extLst>
          </p:cNvPr>
          <p:cNvSpPr txBox="1"/>
          <p:nvPr/>
        </p:nvSpPr>
        <p:spPr>
          <a:xfrm>
            <a:off x="3315031" y="1380754"/>
            <a:ext cx="5561938" cy="25135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rgbClr val="FFFFFF"/>
                </a:solidFill>
                <a:latin typeface="+mj-lt"/>
                <a:ea typeface="+mj-ea"/>
                <a:cs typeface="+mj-cs"/>
              </a:rPr>
              <a:t>Kubernetes(k8s)</a:t>
            </a: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37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Content Placeholder 10">
            <a:extLst>
              <a:ext uri="{FF2B5EF4-FFF2-40B4-BE49-F238E27FC236}">
                <a16:creationId xmlns:a16="http://schemas.microsoft.com/office/drawing/2014/main" id="{94D273CE-60B1-49C3-98B5-EF24D400BDDF}"/>
              </a:ext>
            </a:extLst>
          </p:cNvPr>
          <p:cNvPicPr>
            <a:picLocks noGrp="1"/>
          </p:cNvPicPr>
          <p:nvPr>
            <p:ph idx="1"/>
          </p:nvPr>
        </p:nvPicPr>
        <p:blipFill>
          <a:blip r:embed="rId2"/>
          <a:stretch>
            <a:fillRect/>
          </a:stretch>
        </p:blipFill>
        <p:spPr>
          <a:xfrm>
            <a:off x="896688" y="542925"/>
            <a:ext cx="5860247" cy="3515425"/>
          </a:xfrm>
          <a:prstGeom prst="rect">
            <a:avLst/>
          </a:prstGeom>
        </p:spPr>
      </p:pic>
      <p:pic>
        <p:nvPicPr>
          <p:cNvPr id="13" name="Picture 12">
            <a:extLst>
              <a:ext uri="{FF2B5EF4-FFF2-40B4-BE49-F238E27FC236}">
                <a16:creationId xmlns:a16="http://schemas.microsoft.com/office/drawing/2014/main" id="{93ACB786-EBBC-4971-AD54-E4F4E8E9A123}"/>
              </a:ext>
            </a:extLst>
          </p:cNvPr>
          <p:cNvPicPr/>
          <p:nvPr/>
        </p:nvPicPr>
        <p:blipFill>
          <a:blip r:embed="rId3"/>
          <a:stretch>
            <a:fillRect/>
          </a:stretch>
        </p:blipFill>
        <p:spPr>
          <a:xfrm>
            <a:off x="4975368" y="3404072"/>
            <a:ext cx="6180312" cy="3215005"/>
          </a:xfrm>
          <a:prstGeom prst="rect">
            <a:avLst/>
          </a:prstGeom>
        </p:spPr>
      </p:pic>
    </p:spTree>
    <p:extLst>
      <p:ext uri="{BB962C8B-B14F-4D97-AF65-F5344CB8AC3E}">
        <p14:creationId xmlns:p14="http://schemas.microsoft.com/office/powerpoint/2010/main" val="2504720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29C2C85-1492-463C-B805-3FD3FCE93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4" name="Straight Connector 23">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26">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870478A-2917-41BE-A1AF-36329346FF07}"/>
              </a:ext>
            </a:extLst>
          </p:cNvPr>
          <p:cNvPicPr>
            <a:picLocks noGrp="1"/>
          </p:cNvPicPr>
          <p:nvPr>
            <p:ph idx="1"/>
          </p:nvPr>
        </p:nvPicPr>
        <p:blipFill rotWithShape="1">
          <a:blip r:embed="rId2"/>
          <a:srcRect l="1116"/>
          <a:stretch/>
        </p:blipFill>
        <p:spPr>
          <a:xfrm>
            <a:off x="897717" y="621322"/>
            <a:ext cx="5069590" cy="4191309"/>
          </a:xfrm>
          <a:prstGeom prst="rect">
            <a:avLst/>
          </a:prstGeom>
        </p:spPr>
      </p:pic>
      <p:pic>
        <p:nvPicPr>
          <p:cNvPr id="11" name="Picture 10">
            <a:extLst>
              <a:ext uri="{FF2B5EF4-FFF2-40B4-BE49-F238E27FC236}">
                <a16:creationId xmlns:a16="http://schemas.microsoft.com/office/drawing/2014/main" id="{ACEE4E17-21F5-404E-9264-328A9828D368}"/>
              </a:ext>
            </a:extLst>
          </p:cNvPr>
          <p:cNvPicPr/>
          <p:nvPr/>
        </p:nvPicPr>
        <p:blipFill rotWithShape="1">
          <a:blip r:embed="rId3"/>
          <a:srcRect l="2125" r="15814" b="2"/>
          <a:stretch/>
        </p:blipFill>
        <p:spPr>
          <a:xfrm>
            <a:off x="6228507" y="621322"/>
            <a:ext cx="5065776" cy="4268311"/>
          </a:xfrm>
          <a:prstGeom prst="rect">
            <a:avLst/>
          </a:prstGeom>
        </p:spPr>
      </p:pic>
    </p:spTree>
    <p:extLst>
      <p:ext uri="{BB962C8B-B14F-4D97-AF65-F5344CB8AC3E}">
        <p14:creationId xmlns:p14="http://schemas.microsoft.com/office/powerpoint/2010/main" val="3135533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C548-8F7B-4AF9-B476-81101951DB14}"/>
              </a:ext>
            </a:extLst>
          </p:cNvPr>
          <p:cNvSpPr>
            <a:spLocks noGrp="1"/>
          </p:cNvSpPr>
          <p:nvPr>
            <p:ph type="title"/>
          </p:nvPr>
        </p:nvSpPr>
        <p:spPr>
          <a:xfrm>
            <a:off x="841249" y="365760"/>
            <a:ext cx="9912072" cy="1188404"/>
          </a:xfrm>
        </p:spPr>
        <p:txBody>
          <a:bodyPr>
            <a:normAutofit/>
          </a:bodyPr>
          <a:lstStyle/>
          <a:p>
            <a:r>
              <a:rPr lang="en-US" b="1" dirty="0"/>
              <a:t>Deployments</a:t>
            </a:r>
          </a:p>
        </p:txBody>
      </p:sp>
      <p:sp>
        <p:nvSpPr>
          <p:cNvPr id="8" name="Freeform: Shape 7">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69FBC48-081F-45EF-AA2E-6A0F09386D20}"/>
              </a:ext>
            </a:extLst>
          </p:cNvPr>
          <p:cNvSpPr>
            <a:spLocks noGrp="1"/>
          </p:cNvSpPr>
          <p:nvPr>
            <p:ph idx="1"/>
          </p:nvPr>
        </p:nvSpPr>
        <p:spPr>
          <a:xfrm>
            <a:off x="841248" y="2174358"/>
            <a:ext cx="7731642" cy="4045467"/>
          </a:xfrm>
        </p:spPr>
        <p:txBody>
          <a:bodyPr anchor="t">
            <a:normAutofit fontScale="92500" lnSpcReduction="10000"/>
          </a:bodyPr>
          <a:lstStyle/>
          <a:p>
            <a:r>
              <a:rPr lang="en-US" sz="1400" dirty="0">
                <a:solidFill>
                  <a:schemeClr val="bg1"/>
                </a:solidFill>
              </a:rPr>
              <a:t>A </a:t>
            </a:r>
            <a:r>
              <a:rPr lang="en-US" sz="1400" i="1" dirty="0">
                <a:solidFill>
                  <a:schemeClr val="bg1"/>
                </a:solidFill>
              </a:rPr>
              <a:t>Deployment</a:t>
            </a:r>
            <a:r>
              <a:rPr lang="en-US" sz="1400" dirty="0">
                <a:solidFill>
                  <a:schemeClr val="bg1"/>
                </a:solidFill>
              </a:rPr>
              <a:t> provides declarative updates for </a:t>
            </a:r>
            <a:r>
              <a:rPr lang="en-US" sz="1400" dirty="0">
                <a:solidFill>
                  <a:schemeClr val="bg1"/>
                </a:solidFill>
                <a:hlinkClick r:id="rId2"/>
              </a:rPr>
              <a:t>Pods</a:t>
            </a:r>
            <a:r>
              <a:rPr lang="en-US" sz="1400" dirty="0">
                <a:solidFill>
                  <a:schemeClr val="bg1"/>
                </a:solidFill>
              </a:rPr>
              <a:t> and </a:t>
            </a:r>
            <a:r>
              <a:rPr lang="en-US" sz="1400" dirty="0" err="1">
                <a:solidFill>
                  <a:schemeClr val="bg1"/>
                </a:solidFill>
                <a:hlinkClick r:id="rId3"/>
              </a:rPr>
              <a:t>ReplicaSets</a:t>
            </a:r>
            <a:r>
              <a:rPr lang="en-US" sz="1400" dirty="0">
                <a:solidFill>
                  <a:schemeClr val="bg1"/>
                </a:solidFill>
              </a:rPr>
              <a:t>.</a:t>
            </a:r>
          </a:p>
          <a:p>
            <a:r>
              <a:rPr lang="en-US" sz="1400" dirty="0">
                <a:solidFill>
                  <a:schemeClr val="bg1"/>
                </a:solidFill>
              </a:rPr>
              <a:t>You describe a </a:t>
            </a:r>
            <a:r>
              <a:rPr lang="en-US" sz="1400" i="1" dirty="0">
                <a:solidFill>
                  <a:schemeClr val="bg1"/>
                </a:solidFill>
              </a:rPr>
              <a:t>desired state</a:t>
            </a:r>
            <a:r>
              <a:rPr lang="en-US" sz="1400" dirty="0">
                <a:solidFill>
                  <a:schemeClr val="bg1"/>
                </a:solidFill>
              </a:rPr>
              <a:t> in a Deployment, and the Deployment </a:t>
            </a:r>
            <a:r>
              <a:rPr lang="en-US" sz="1400" dirty="0">
                <a:solidFill>
                  <a:schemeClr val="bg1"/>
                </a:solidFill>
                <a:hlinkClick r:id="rId4"/>
              </a:rPr>
              <a:t>Controller</a:t>
            </a:r>
            <a:r>
              <a:rPr lang="en-US" sz="1400" dirty="0">
                <a:solidFill>
                  <a:schemeClr val="bg1"/>
                </a:solidFill>
              </a:rPr>
              <a:t> changes the actual state to the desired state at a controlled rate. You can define Deployments to create new </a:t>
            </a:r>
            <a:r>
              <a:rPr lang="en-US" sz="1400" dirty="0" err="1">
                <a:solidFill>
                  <a:schemeClr val="bg1"/>
                </a:solidFill>
              </a:rPr>
              <a:t>ReplicaSets</a:t>
            </a:r>
            <a:r>
              <a:rPr lang="en-US" sz="1400" dirty="0">
                <a:solidFill>
                  <a:schemeClr val="bg1"/>
                </a:solidFill>
              </a:rPr>
              <a:t>, or to remove existing Deployments and adopt all their resources with new Deployments.</a:t>
            </a:r>
          </a:p>
          <a:p>
            <a:pPr marL="0" indent="0">
              <a:buNone/>
            </a:pPr>
            <a:r>
              <a:rPr lang="en-US" sz="1400" dirty="0">
                <a:solidFill>
                  <a:schemeClr val="bg1"/>
                </a:solidFill>
              </a:rPr>
              <a:t>The following are typical use cases for Deployments:</a:t>
            </a:r>
          </a:p>
          <a:p>
            <a:r>
              <a:rPr lang="en-US" sz="1400" dirty="0">
                <a:solidFill>
                  <a:schemeClr val="bg1"/>
                </a:solidFill>
              </a:rPr>
              <a:t>Create a Deployment to rollout a </a:t>
            </a:r>
            <a:r>
              <a:rPr lang="en-US" sz="1400" dirty="0" err="1">
                <a:solidFill>
                  <a:schemeClr val="bg1"/>
                </a:solidFill>
              </a:rPr>
              <a:t>ReplicaSet</a:t>
            </a:r>
            <a:r>
              <a:rPr lang="en-US" sz="1400" dirty="0">
                <a:solidFill>
                  <a:schemeClr val="bg1"/>
                </a:solidFill>
              </a:rPr>
              <a:t>. The </a:t>
            </a:r>
            <a:r>
              <a:rPr lang="en-US" sz="1400" dirty="0" err="1">
                <a:solidFill>
                  <a:schemeClr val="bg1"/>
                </a:solidFill>
              </a:rPr>
              <a:t>ReplicaSet</a:t>
            </a:r>
            <a:r>
              <a:rPr lang="en-US" sz="1400" dirty="0">
                <a:solidFill>
                  <a:schemeClr val="bg1"/>
                </a:solidFill>
              </a:rPr>
              <a:t> creates Pods in the background. Check the status of the rollout to see if it succeeds or not.</a:t>
            </a:r>
          </a:p>
          <a:p>
            <a:r>
              <a:rPr lang="en-US" sz="1400" dirty="0">
                <a:solidFill>
                  <a:schemeClr val="bg1"/>
                </a:solidFill>
              </a:rPr>
              <a:t>Declare the new state of the Pods by updating the </a:t>
            </a:r>
            <a:r>
              <a:rPr lang="en-US" sz="1400" dirty="0" err="1">
                <a:solidFill>
                  <a:schemeClr val="bg1"/>
                </a:solidFill>
              </a:rPr>
              <a:t>PodTemplateSpec</a:t>
            </a:r>
            <a:r>
              <a:rPr lang="en-US" sz="1400" dirty="0">
                <a:solidFill>
                  <a:schemeClr val="bg1"/>
                </a:solidFill>
              </a:rPr>
              <a:t> of the Deployment. A new </a:t>
            </a:r>
            <a:r>
              <a:rPr lang="en-US" sz="1400" dirty="0" err="1">
                <a:solidFill>
                  <a:schemeClr val="bg1"/>
                </a:solidFill>
              </a:rPr>
              <a:t>ReplicaSet</a:t>
            </a:r>
            <a:r>
              <a:rPr lang="en-US" sz="1400" dirty="0">
                <a:solidFill>
                  <a:schemeClr val="bg1"/>
                </a:solidFill>
              </a:rPr>
              <a:t> is created and the Deployment manages moving the Pods from the old </a:t>
            </a:r>
            <a:r>
              <a:rPr lang="en-US" sz="1400" dirty="0" err="1">
                <a:solidFill>
                  <a:schemeClr val="bg1"/>
                </a:solidFill>
              </a:rPr>
              <a:t>ReplicaSet</a:t>
            </a:r>
            <a:r>
              <a:rPr lang="en-US" sz="1400" dirty="0">
                <a:solidFill>
                  <a:schemeClr val="bg1"/>
                </a:solidFill>
              </a:rPr>
              <a:t> to the new one at a controlled rate. Each new </a:t>
            </a:r>
            <a:r>
              <a:rPr lang="en-US" sz="1400" dirty="0" err="1">
                <a:solidFill>
                  <a:schemeClr val="bg1"/>
                </a:solidFill>
              </a:rPr>
              <a:t>ReplicaSet</a:t>
            </a:r>
            <a:r>
              <a:rPr lang="en-US" sz="1400" dirty="0">
                <a:solidFill>
                  <a:schemeClr val="bg1"/>
                </a:solidFill>
              </a:rPr>
              <a:t> updates the revision of the Deployment.</a:t>
            </a:r>
          </a:p>
          <a:p>
            <a:r>
              <a:rPr lang="en-US" sz="1400" dirty="0">
                <a:solidFill>
                  <a:schemeClr val="bg1"/>
                </a:solidFill>
              </a:rPr>
              <a:t>Rollback to an earlier Deployment revision if the current state of the Deployment is not stable. Each rollback updates the revision of the Deployment.</a:t>
            </a:r>
          </a:p>
          <a:p>
            <a:r>
              <a:rPr lang="en-US" sz="1400" dirty="0">
                <a:solidFill>
                  <a:schemeClr val="bg1"/>
                </a:solidFill>
              </a:rPr>
              <a:t>Scale up the Deployment to facilitate more load.</a:t>
            </a:r>
          </a:p>
          <a:p>
            <a:r>
              <a:rPr lang="en-US" sz="1400" dirty="0">
                <a:solidFill>
                  <a:schemeClr val="bg1"/>
                </a:solidFill>
              </a:rPr>
              <a:t>Pause the Deployment to apply multiple fixes to its </a:t>
            </a:r>
            <a:r>
              <a:rPr lang="en-US" sz="1400" dirty="0" err="1">
                <a:solidFill>
                  <a:schemeClr val="bg1"/>
                </a:solidFill>
              </a:rPr>
              <a:t>PodTemplateSpec</a:t>
            </a:r>
            <a:r>
              <a:rPr lang="en-US" sz="1400" dirty="0">
                <a:solidFill>
                  <a:schemeClr val="bg1"/>
                </a:solidFill>
              </a:rPr>
              <a:t> and then resume it to start a new rollout.</a:t>
            </a:r>
          </a:p>
          <a:p>
            <a:r>
              <a:rPr lang="en-US" sz="1400" dirty="0">
                <a:solidFill>
                  <a:schemeClr val="bg1"/>
                </a:solidFill>
              </a:rPr>
              <a:t>Use the status of the Deployment as an indicator that a rollout has stuck.</a:t>
            </a:r>
          </a:p>
          <a:p>
            <a:r>
              <a:rPr lang="en-US" sz="1400" dirty="0">
                <a:solidFill>
                  <a:schemeClr val="bg1"/>
                </a:solidFill>
              </a:rPr>
              <a:t>Clean up older </a:t>
            </a:r>
            <a:r>
              <a:rPr lang="en-US" sz="1400" dirty="0" err="1">
                <a:solidFill>
                  <a:schemeClr val="bg1"/>
                </a:solidFill>
              </a:rPr>
              <a:t>ReplicaSets</a:t>
            </a:r>
            <a:r>
              <a:rPr lang="en-US" sz="1400" dirty="0">
                <a:solidFill>
                  <a:schemeClr val="bg1"/>
                </a:solidFill>
              </a:rPr>
              <a:t> that you don't need anymore</a:t>
            </a:r>
          </a:p>
          <a:p>
            <a:pPr marL="0" indent="0">
              <a:buNone/>
            </a:pPr>
            <a:endParaRPr lang="en-US" sz="1400" dirty="0">
              <a:solidFill>
                <a:schemeClr val="bg1"/>
              </a:solidFill>
            </a:endParaRPr>
          </a:p>
        </p:txBody>
      </p:sp>
    </p:spTree>
    <p:extLst>
      <p:ext uri="{BB962C8B-B14F-4D97-AF65-F5344CB8AC3E}">
        <p14:creationId xmlns:p14="http://schemas.microsoft.com/office/powerpoint/2010/main" val="2270333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FF9751-EF4A-4A6C-BFB3-D2B6E1CAF40D}"/>
              </a:ext>
            </a:extLst>
          </p:cNvPr>
          <p:cNvSpPr>
            <a:spLocks noGrp="1"/>
          </p:cNvSpPr>
          <p:nvPr>
            <p:ph idx="1"/>
          </p:nvPr>
        </p:nvSpPr>
        <p:spPr>
          <a:xfrm>
            <a:off x="838200" y="284085"/>
            <a:ext cx="2499804" cy="5892878"/>
          </a:xfrm>
        </p:spPr>
        <p:txBody>
          <a:bodyPr>
            <a:normAutofit fontScale="47500" lnSpcReduction="20000"/>
          </a:bodyPr>
          <a:lstStyle/>
          <a:p>
            <a:pPr marL="0" indent="0">
              <a:buNone/>
            </a:pPr>
            <a:r>
              <a:rPr lang="en-US" dirty="0" err="1"/>
              <a:t>apiVersion</a:t>
            </a:r>
            <a:r>
              <a:rPr lang="en-US" dirty="0"/>
              <a:t>: apps/v1</a:t>
            </a:r>
          </a:p>
          <a:p>
            <a:pPr marL="0" indent="0">
              <a:buNone/>
            </a:pPr>
            <a:r>
              <a:rPr lang="en-US" dirty="0"/>
              <a:t>kind: Deployment</a:t>
            </a:r>
          </a:p>
          <a:p>
            <a:pPr marL="0" indent="0">
              <a:buNone/>
            </a:pPr>
            <a:r>
              <a:rPr lang="en-US" dirty="0"/>
              <a:t>metadata:</a:t>
            </a:r>
          </a:p>
          <a:p>
            <a:pPr marL="0" indent="0">
              <a:buNone/>
            </a:pPr>
            <a:r>
              <a:rPr lang="en-US" dirty="0"/>
              <a:t>  name: </a:t>
            </a:r>
            <a:r>
              <a:rPr lang="en-US" dirty="0" err="1"/>
              <a:t>nginx</a:t>
            </a:r>
            <a:r>
              <a:rPr lang="en-US" dirty="0"/>
              <a:t>-deployment</a:t>
            </a:r>
          </a:p>
          <a:p>
            <a:pPr marL="0" indent="0">
              <a:buNone/>
            </a:pPr>
            <a:r>
              <a:rPr lang="en-US" dirty="0"/>
              <a:t>  labels:</a:t>
            </a:r>
          </a:p>
          <a:p>
            <a:pPr marL="0" indent="0">
              <a:buNone/>
            </a:pPr>
            <a:r>
              <a:rPr lang="en-US" dirty="0"/>
              <a:t>    app: </a:t>
            </a:r>
            <a:r>
              <a:rPr lang="en-US" dirty="0" err="1"/>
              <a:t>nginx</a:t>
            </a:r>
            <a:endParaRPr lang="en-US" dirty="0"/>
          </a:p>
          <a:p>
            <a:pPr marL="0" indent="0">
              <a:buNone/>
            </a:pPr>
            <a:r>
              <a:rPr lang="en-US" dirty="0"/>
              <a:t>spec:</a:t>
            </a:r>
          </a:p>
          <a:p>
            <a:pPr marL="0" indent="0">
              <a:buNone/>
            </a:pPr>
            <a:r>
              <a:rPr lang="en-US" dirty="0"/>
              <a:t>  replicas: 3</a:t>
            </a:r>
          </a:p>
          <a:p>
            <a:pPr marL="0" indent="0">
              <a:buNone/>
            </a:pPr>
            <a:r>
              <a:rPr lang="en-US" dirty="0"/>
              <a:t>  selector:</a:t>
            </a:r>
          </a:p>
          <a:p>
            <a:pPr marL="0" indent="0">
              <a:buNone/>
            </a:pPr>
            <a:r>
              <a:rPr lang="en-US" dirty="0"/>
              <a:t>    </a:t>
            </a:r>
            <a:r>
              <a:rPr lang="en-US" dirty="0" err="1"/>
              <a:t>matchLabels</a:t>
            </a:r>
            <a:r>
              <a:rPr lang="en-US" dirty="0"/>
              <a:t>:</a:t>
            </a:r>
          </a:p>
          <a:p>
            <a:pPr marL="0" indent="0">
              <a:buNone/>
            </a:pPr>
            <a:r>
              <a:rPr lang="en-US" dirty="0"/>
              <a:t>      app: </a:t>
            </a:r>
            <a:r>
              <a:rPr lang="en-US" dirty="0" err="1"/>
              <a:t>nginx</a:t>
            </a:r>
            <a:endParaRPr lang="en-US" dirty="0"/>
          </a:p>
          <a:p>
            <a:pPr marL="0" indent="0">
              <a:buNone/>
            </a:pPr>
            <a:r>
              <a:rPr lang="en-US" dirty="0"/>
              <a:t>  template:</a:t>
            </a:r>
          </a:p>
          <a:p>
            <a:pPr marL="0" indent="0">
              <a:buNone/>
            </a:pPr>
            <a:r>
              <a:rPr lang="en-US" dirty="0"/>
              <a:t>    metadata:</a:t>
            </a:r>
          </a:p>
          <a:p>
            <a:pPr marL="0" indent="0">
              <a:buNone/>
            </a:pPr>
            <a:r>
              <a:rPr lang="en-US" dirty="0"/>
              <a:t>      labels:</a:t>
            </a:r>
          </a:p>
          <a:p>
            <a:pPr marL="0" indent="0">
              <a:buNone/>
            </a:pPr>
            <a:r>
              <a:rPr lang="en-US" dirty="0"/>
              <a:t>        app: </a:t>
            </a:r>
            <a:r>
              <a:rPr lang="en-US" dirty="0" err="1"/>
              <a:t>nginx</a:t>
            </a:r>
            <a:endParaRPr lang="en-US" dirty="0"/>
          </a:p>
          <a:p>
            <a:pPr marL="0" indent="0">
              <a:buNone/>
            </a:pPr>
            <a:r>
              <a:rPr lang="en-US" dirty="0"/>
              <a:t>    spec:</a:t>
            </a:r>
          </a:p>
          <a:p>
            <a:pPr marL="0" indent="0">
              <a:buNone/>
            </a:pPr>
            <a:r>
              <a:rPr lang="en-US" dirty="0"/>
              <a:t>      containers:</a:t>
            </a:r>
          </a:p>
          <a:p>
            <a:pPr marL="0" indent="0">
              <a:buNone/>
            </a:pPr>
            <a:r>
              <a:rPr lang="en-US" dirty="0"/>
              <a:t>      - name: </a:t>
            </a:r>
            <a:r>
              <a:rPr lang="en-US" dirty="0" err="1"/>
              <a:t>nginx</a:t>
            </a:r>
            <a:endParaRPr lang="en-US" dirty="0"/>
          </a:p>
          <a:p>
            <a:pPr marL="0" indent="0">
              <a:buNone/>
            </a:pPr>
            <a:r>
              <a:rPr lang="en-US" dirty="0"/>
              <a:t>        image: nginx:1.14.2</a:t>
            </a:r>
          </a:p>
          <a:p>
            <a:pPr marL="0" indent="0">
              <a:buNone/>
            </a:pPr>
            <a:r>
              <a:rPr lang="en-US" dirty="0"/>
              <a:t>        ports:</a:t>
            </a:r>
          </a:p>
          <a:p>
            <a:pPr marL="0" indent="0">
              <a:buNone/>
            </a:pPr>
            <a:r>
              <a:rPr lang="en-US" dirty="0"/>
              <a:t>        - </a:t>
            </a:r>
            <a:r>
              <a:rPr lang="en-US" dirty="0" err="1"/>
              <a:t>containerPort</a:t>
            </a:r>
            <a:r>
              <a:rPr lang="en-US" dirty="0"/>
              <a:t>: 80</a:t>
            </a:r>
          </a:p>
        </p:txBody>
      </p:sp>
      <p:sp>
        <p:nvSpPr>
          <p:cNvPr id="5" name="Content Placeholder 2">
            <a:extLst>
              <a:ext uri="{FF2B5EF4-FFF2-40B4-BE49-F238E27FC236}">
                <a16:creationId xmlns:a16="http://schemas.microsoft.com/office/drawing/2014/main" id="{C7F73868-49EF-4AB8-B380-9AE4558D4D76}"/>
              </a:ext>
            </a:extLst>
          </p:cNvPr>
          <p:cNvSpPr txBox="1">
            <a:spLocks/>
          </p:cNvSpPr>
          <p:nvPr/>
        </p:nvSpPr>
        <p:spPr>
          <a:xfrm>
            <a:off x="3813698" y="284085"/>
            <a:ext cx="7540101" cy="5892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err="1"/>
              <a:t>kubectl</a:t>
            </a:r>
            <a:r>
              <a:rPr lang="en-US" sz="1400" dirty="0"/>
              <a:t> apply -f </a:t>
            </a:r>
            <a:r>
              <a:rPr lang="en-US" sz="1400" dirty="0">
                <a:hlinkClick r:id="rId2"/>
              </a:rPr>
              <a:t>https://k8s.io/examples/controllers/nginx-deployment.yaml</a:t>
            </a:r>
            <a:endParaRPr lang="en-US" sz="1400" dirty="0"/>
          </a:p>
          <a:p>
            <a:pPr marL="0" indent="0">
              <a:buNone/>
            </a:pPr>
            <a:r>
              <a:rPr lang="en-US" sz="1400" dirty="0" err="1"/>
              <a:t>Kubectl</a:t>
            </a:r>
            <a:r>
              <a:rPr lang="en-US" sz="1400" dirty="0"/>
              <a:t> apply –f </a:t>
            </a:r>
            <a:r>
              <a:rPr lang="en-US" sz="1400" dirty="0" err="1"/>
              <a:t>nginx-deployment.yaml</a:t>
            </a:r>
            <a:endParaRPr lang="en-US" sz="1400" dirty="0"/>
          </a:p>
          <a:p>
            <a:pPr marL="0" indent="0">
              <a:buNone/>
            </a:pPr>
            <a:r>
              <a:rPr lang="en-US" sz="1400" dirty="0" err="1"/>
              <a:t>kubectl</a:t>
            </a:r>
            <a:r>
              <a:rPr lang="en-US" sz="1400" dirty="0"/>
              <a:t> get deployments</a:t>
            </a:r>
          </a:p>
          <a:p>
            <a:pPr marL="0" indent="0">
              <a:buNone/>
            </a:pPr>
            <a:r>
              <a:rPr lang="en-US" sz="1400" dirty="0" err="1"/>
              <a:t>kubectl</a:t>
            </a:r>
            <a:r>
              <a:rPr lang="en-US" sz="1400" dirty="0"/>
              <a:t> get deployment </a:t>
            </a:r>
            <a:r>
              <a:rPr lang="en-US" sz="1400" dirty="0" err="1"/>
              <a:t>nginx</a:t>
            </a:r>
            <a:r>
              <a:rPr lang="en-US" sz="1400" dirty="0"/>
              <a:t>-deployment</a:t>
            </a:r>
          </a:p>
          <a:p>
            <a:pPr marL="0" indent="0">
              <a:buNone/>
            </a:pPr>
            <a:r>
              <a:rPr lang="en-US" sz="1400" dirty="0" err="1"/>
              <a:t>kubectl</a:t>
            </a:r>
            <a:r>
              <a:rPr lang="en-US" sz="1400" dirty="0"/>
              <a:t> describe deployments</a:t>
            </a:r>
          </a:p>
          <a:p>
            <a:pPr marL="0" indent="0">
              <a:buNone/>
            </a:pPr>
            <a:r>
              <a:rPr lang="en-US" sz="1400" dirty="0" err="1"/>
              <a:t>kubectl</a:t>
            </a:r>
            <a:r>
              <a:rPr lang="en-US" sz="1400" dirty="0"/>
              <a:t> get </a:t>
            </a:r>
            <a:r>
              <a:rPr lang="en-US" sz="1400" dirty="0" err="1"/>
              <a:t>rs</a:t>
            </a:r>
            <a:endParaRPr lang="en-US" sz="1400" dirty="0"/>
          </a:p>
          <a:p>
            <a:pPr marL="0" indent="0">
              <a:buNone/>
            </a:pPr>
            <a:r>
              <a:rPr lang="en-US" sz="1400" dirty="0" err="1"/>
              <a:t>kubectl</a:t>
            </a:r>
            <a:r>
              <a:rPr lang="en-US" sz="1400" dirty="0"/>
              <a:t> get pods --show-labels</a:t>
            </a:r>
          </a:p>
          <a:p>
            <a:pPr marL="0" indent="0">
              <a:buNone/>
            </a:pPr>
            <a:r>
              <a:rPr lang="en-US" sz="1400" dirty="0"/>
              <a:t>Let's update the </a:t>
            </a:r>
            <a:r>
              <a:rPr lang="en-US" sz="1400" dirty="0" err="1"/>
              <a:t>nginx</a:t>
            </a:r>
            <a:r>
              <a:rPr lang="en-US" sz="1400" dirty="0"/>
              <a:t> Pods to use the nginx:1.16.1 image instead of the nginx:1.14.2 image</a:t>
            </a:r>
          </a:p>
          <a:p>
            <a:pPr>
              <a:buFont typeface="Wingdings" panose="05000000000000000000" pitchFamily="2" charset="2"/>
              <a:buChar char="à"/>
            </a:pPr>
            <a:r>
              <a:rPr lang="en-US" sz="1400" dirty="0" err="1">
                <a:sym typeface="Wingdings" panose="05000000000000000000" pitchFamily="2" charset="2"/>
              </a:rPr>
              <a:t>kubectl</a:t>
            </a:r>
            <a:r>
              <a:rPr lang="en-US" sz="1400" dirty="0">
                <a:sym typeface="Wingdings" panose="05000000000000000000" pitchFamily="2" charset="2"/>
              </a:rPr>
              <a:t> --record </a:t>
            </a:r>
            <a:r>
              <a:rPr lang="en-US" sz="1400" dirty="0" err="1">
                <a:sym typeface="Wingdings" panose="05000000000000000000" pitchFamily="2" charset="2"/>
              </a:rPr>
              <a:t>deployment.apps</a:t>
            </a:r>
            <a:r>
              <a:rPr lang="en-US" sz="1400" dirty="0">
                <a:sym typeface="Wingdings" panose="05000000000000000000" pitchFamily="2" charset="2"/>
              </a:rPr>
              <a:t>/</a:t>
            </a:r>
            <a:r>
              <a:rPr lang="en-US" sz="1400" dirty="0" err="1">
                <a:sym typeface="Wingdings" panose="05000000000000000000" pitchFamily="2" charset="2"/>
              </a:rPr>
              <a:t>nginx</a:t>
            </a:r>
            <a:r>
              <a:rPr lang="en-US" sz="1400" dirty="0">
                <a:sym typeface="Wingdings" panose="05000000000000000000" pitchFamily="2" charset="2"/>
              </a:rPr>
              <a:t>-deployment set image deployment.v1.apps/</a:t>
            </a:r>
            <a:r>
              <a:rPr lang="en-US" sz="1400" dirty="0" err="1">
                <a:sym typeface="Wingdings" panose="05000000000000000000" pitchFamily="2" charset="2"/>
              </a:rPr>
              <a:t>nginx</a:t>
            </a:r>
            <a:r>
              <a:rPr lang="en-US" sz="1400" dirty="0">
                <a:sym typeface="Wingdings" panose="05000000000000000000" pitchFamily="2" charset="2"/>
              </a:rPr>
              <a:t>-deployment </a:t>
            </a:r>
            <a:r>
              <a:rPr lang="en-US" sz="1400" dirty="0" err="1">
                <a:sym typeface="Wingdings" panose="05000000000000000000" pitchFamily="2" charset="2"/>
              </a:rPr>
              <a:t>nginx</a:t>
            </a:r>
            <a:r>
              <a:rPr lang="en-US" sz="1400" dirty="0">
                <a:sym typeface="Wingdings" panose="05000000000000000000" pitchFamily="2" charset="2"/>
              </a:rPr>
              <a:t>=nginx:1.16.1</a:t>
            </a:r>
          </a:p>
          <a:p>
            <a:pPr>
              <a:buFont typeface="Wingdings" panose="05000000000000000000" pitchFamily="2" charset="2"/>
              <a:buChar char="à"/>
            </a:pPr>
            <a:r>
              <a:rPr lang="en-US" sz="1400" dirty="0" err="1"/>
              <a:t>kubectl</a:t>
            </a:r>
            <a:r>
              <a:rPr lang="en-US" sz="1400" dirty="0"/>
              <a:t> set image deployment/</a:t>
            </a:r>
            <a:r>
              <a:rPr lang="en-US" sz="1400" dirty="0" err="1"/>
              <a:t>nginx</a:t>
            </a:r>
            <a:r>
              <a:rPr lang="en-US" sz="1400" dirty="0"/>
              <a:t>-deployment </a:t>
            </a:r>
            <a:r>
              <a:rPr lang="en-US" sz="1400" dirty="0" err="1"/>
              <a:t>nginx</a:t>
            </a:r>
            <a:r>
              <a:rPr lang="en-US" sz="1400" dirty="0"/>
              <a:t>=nginx:1.16.1 –record</a:t>
            </a:r>
          </a:p>
          <a:p>
            <a:pPr>
              <a:buFont typeface="Wingdings" panose="05000000000000000000" pitchFamily="2" charset="2"/>
              <a:buChar char="à"/>
            </a:pPr>
            <a:r>
              <a:rPr lang="en-US" sz="1400" dirty="0" err="1"/>
              <a:t>kubectl</a:t>
            </a:r>
            <a:r>
              <a:rPr lang="en-US" sz="1400" dirty="0"/>
              <a:t> edit deployment.v1.apps/</a:t>
            </a:r>
            <a:r>
              <a:rPr lang="en-US" sz="1400" dirty="0" err="1"/>
              <a:t>nginx</a:t>
            </a:r>
            <a:r>
              <a:rPr lang="en-US" sz="1400" dirty="0"/>
              <a:t>-deployment</a:t>
            </a:r>
          </a:p>
          <a:p>
            <a:pPr marL="0" indent="0">
              <a:buNone/>
            </a:pPr>
            <a:r>
              <a:rPr lang="en-US" sz="1400" dirty="0" err="1"/>
              <a:t>kubectl</a:t>
            </a:r>
            <a:r>
              <a:rPr lang="en-US" sz="1400" dirty="0"/>
              <a:t> rollout status deployment.v1.apps/</a:t>
            </a:r>
            <a:r>
              <a:rPr lang="en-US" sz="1400" dirty="0" err="1"/>
              <a:t>nginx</a:t>
            </a:r>
            <a:r>
              <a:rPr lang="en-US" sz="1400" dirty="0"/>
              <a:t>-deployment</a:t>
            </a:r>
          </a:p>
          <a:p>
            <a:pPr marL="0" indent="0">
              <a:buNone/>
            </a:pPr>
            <a:r>
              <a:rPr lang="en-US" sz="1400" dirty="0" err="1"/>
              <a:t>kubectl</a:t>
            </a:r>
            <a:r>
              <a:rPr lang="en-US" sz="1400" dirty="0"/>
              <a:t> rollout history deployment.v1.apps/</a:t>
            </a:r>
            <a:r>
              <a:rPr lang="en-US" sz="1400" dirty="0" err="1"/>
              <a:t>nginx</a:t>
            </a:r>
            <a:r>
              <a:rPr lang="en-US" sz="1400" dirty="0"/>
              <a:t>-deployment</a:t>
            </a:r>
          </a:p>
          <a:p>
            <a:pPr marL="0" indent="0">
              <a:buNone/>
            </a:pPr>
            <a:r>
              <a:rPr lang="en-US" sz="1400" dirty="0" err="1"/>
              <a:t>kubectl</a:t>
            </a:r>
            <a:r>
              <a:rPr lang="en-US" sz="1400" dirty="0"/>
              <a:t> rollout history deployment.v1.apps/</a:t>
            </a:r>
            <a:r>
              <a:rPr lang="en-US" sz="1400" dirty="0" err="1"/>
              <a:t>nginx</a:t>
            </a:r>
            <a:r>
              <a:rPr lang="en-US" sz="1400" dirty="0"/>
              <a:t>-deployment --revision=2 </a:t>
            </a:r>
            <a:r>
              <a:rPr lang="en-US" sz="900" dirty="0"/>
              <a:t>(to see the details of a particular version)</a:t>
            </a:r>
          </a:p>
          <a:p>
            <a:pPr marL="0" indent="0">
              <a:buNone/>
            </a:pPr>
            <a:r>
              <a:rPr lang="en-US" sz="1400" dirty="0" err="1"/>
              <a:t>kubectl</a:t>
            </a:r>
            <a:r>
              <a:rPr lang="en-US" sz="1400" dirty="0"/>
              <a:t> rollout undo deployment.v1.apps/</a:t>
            </a:r>
            <a:r>
              <a:rPr lang="en-US" sz="1400" dirty="0" err="1"/>
              <a:t>nginx</a:t>
            </a:r>
            <a:r>
              <a:rPr lang="en-US" sz="1400" dirty="0"/>
              <a:t>-deployment</a:t>
            </a:r>
          </a:p>
          <a:p>
            <a:pPr marL="0" indent="0">
              <a:buNone/>
            </a:pPr>
            <a:r>
              <a:rPr lang="en-US" sz="1400" dirty="0" err="1"/>
              <a:t>kubectl</a:t>
            </a:r>
            <a:r>
              <a:rPr lang="en-US" sz="1400" dirty="0"/>
              <a:t> rollout undo deployment.v1.apps/</a:t>
            </a:r>
            <a:r>
              <a:rPr lang="en-US" sz="1400" dirty="0" err="1"/>
              <a:t>nginx</a:t>
            </a:r>
            <a:r>
              <a:rPr lang="en-US" sz="1400" dirty="0"/>
              <a:t>-deployment --to-revision=2 </a:t>
            </a:r>
            <a:r>
              <a:rPr lang="en-US" sz="1100" dirty="0"/>
              <a:t>(particular version)</a:t>
            </a:r>
          </a:p>
          <a:p>
            <a:pPr marL="0" indent="0">
              <a:buNone/>
            </a:pPr>
            <a:r>
              <a:rPr lang="en-US" sz="1400" dirty="0" err="1"/>
              <a:t>kubectl</a:t>
            </a:r>
            <a:r>
              <a:rPr lang="en-US" sz="1400" dirty="0"/>
              <a:t> scale deployment.v1.apps/</a:t>
            </a:r>
            <a:r>
              <a:rPr lang="en-US" sz="1400" dirty="0" err="1"/>
              <a:t>nginx</a:t>
            </a:r>
            <a:r>
              <a:rPr lang="en-US" sz="1400" dirty="0"/>
              <a:t>-deployment --replicas=10  (scaling to 10)</a:t>
            </a:r>
          </a:p>
          <a:p>
            <a:pPr marL="0" indent="0">
              <a:buNone/>
            </a:pPr>
            <a:endParaRPr lang="en-US" sz="1400" dirty="0"/>
          </a:p>
        </p:txBody>
      </p:sp>
    </p:spTree>
    <p:extLst>
      <p:ext uri="{BB962C8B-B14F-4D97-AF65-F5344CB8AC3E}">
        <p14:creationId xmlns:p14="http://schemas.microsoft.com/office/powerpoint/2010/main" val="542762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6303A79-971D-4ECE-BC93-101042BF332B}"/>
              </a:ext>
            </a:extLst>
          </p:cNvPr>
          <p:cNvSpPr>
            <a:spLocks noGrp="1"/>
          </p:cNvSpPr>
          <p:nvPr>
            <p:ph idx="1"/>
          </p:nvPr>
        </p:nvSpPr>
        <p:spPr>
          <a:xfrm>
            <a:off x="838200" y="1825625"/>
            <a:ext cx="10515600" cy="4351338"/>
          </a:xfrm>
        </p:spPr>
        <p:txBody>
          <a:bodyPr>
            <a:normAutofit/>
          </a:bodyPr>
          <a:lstStyle/>
          <a:p>
            <a:pPr marL="0" indent="0">
              <a:buNone/>
            </a:pPr>
            <a:r>
              <a:rPr lang="en-US" sz="2000" dirty="0"/>
              <a:t>Assuming horizontal Pod autoscaling is enabled in your cluster, you can setup an </a:t>
            </a:r>
            <a:r>
              <a:rPr lang="en-US" sz="2000" dirty="0" err="1"/>
              <a:t>autoscaler</a:t>
            </a:r>
            <a:r>
              <a:rPr lang="en-US" sz="2000" dirty="0"/>
              <a:t> for your Deployment and choose the minimum and maximum number of Pods you want to run based on the CPU utilization of your existing Pods.</a:t>
            </a:r>
          </a:p>
          <a:p>
            <a:pPr>
              <a:buFont typeface="Wingdings" panose="05000000000000000000" pitchFamily="2" charset="2"/>
              <a:buChar char="à"/>
            </a:pPr>
            <a:r>
              <a:rPr lang="en-US" sz="2000" dirty="0" err="1"/>
              <a:t>kubectl</a:t>
            </a:r>
            <a:r>
              <a:rPr lang="en-US" sz="2000" dirty="0"/>
              <a:t> </a:t>
            </a:r>
            <a:r>
              <a:rPr lang="en-US" sz="2000" dirty="0" err="1"/>
              <a:t>autoscale</a:t>
            </a:r>
            <a:r>
              <a:rPr lang="en-US" sz="2000" dirty="0"/>
              <a:t> deployment.v1.apps/</a:t>
            </a:r>
            <a:r>
              <a:rPr lang="en-US" sz="2000" dirty="0" err="1"/>
              <a:t>nginx</a:t>
            </a:r>
            <a:r>
              <a:rPr lang="en-US" sz="2000" dirty="0"/>
              <a:t>-deployment --min=10 --max=15 --</a:t>
            </a:r>
            <a:r>
              <a:rPr lang="en-US" sz="2000" dirty="0" err="1"/>
              <a:t>cpu</a:t>
            </a:r>
            <a:r>
              <a:rPr lang="en-US" sz="2000" dirty="0"/>
              <a:t>-percent=80</a:t>
            </a:r>
          </a:p>
          <a:p>
            <a:pPr>
              <a:buFont typeface="Wingdings" panose="05000000000000000000" pitchFamily="2" charset="2"/>
              <a:buChar char="à"/>
            </a:pPr>
            <a:r>
              <a:rPr lang="en-US" sz="2000" dirty="0"/>
              <a:t> </a:t>
            </a:r>
            <a:r>
              <a:rPr lang="en-US" sz="2000" dirty="0" err="1"/>
              <a:t>kubectl</a:t>
            </a:r>
            <a:r>
              <a:rPr lang="en-US" sz="2000" dirty="0"/>
              <a:t> get deploy</a:t>
            </a:r>
          </a:p>
          <a:p>
            <a:pPr marL="0" indent="0">
              <a:buNone/>
            </a:pPr>
            <a:endParaRPr lang="en-US" sz="2000" dirty="0"/>
          </a:p>
          <a:p>
            <a:pPr marL="0" indent="0">
              <a:buNone/>
            </a:pPr>
            <a:r>
              <a:rPr lang="en-US" sz="2000" dirty="0" err="1"/>
              <a:t>kubectl</a:t>
            </a:r>
            <a:r>
              <a:rPr lang="en-US" sz="2000" dirty="0"/>
              <a:t> rollout pause deployment.v1.apps/</a:t>
            </a:r>
            <a:r>
              <a:rPr lang="en-US" sz="2000" dirty="0" err="1"/>
              <a:t>nginx</a:t>
            </a:r>
            <a:r>
              <a:rPr lang="en-US" sz="2000" dirty="0"/>
              <a:t>-deployment</a:t>
            </a:r>
          </a:p>
          <a:p>
            <a:pPr marL="0" indent="0">
              <a:buNone/>
            </a:pPr>
            <a:r>
              <a:rPr lang="en-US" sz="2000" dirty="0" err="1"/>
              <a:t>kubectl</a:t>
            </a:r>
            <a:r>
              <a:rPr lang="en-US" sz="2000" dirty="0"/>
              <a:t> get </a:t>
            </a:r>
            <a:r>
              <a:rPr lang="en-US" sz="2000" dirty="0" err="1"/>
              <a:t>rs</a:t>
            </a:r>
            <a:r>
              <a:rPr lang="en-US" sz="2000" dirty="0"/>
              <a:t> -w (to see the status until its done, here w stands for watch)</a:t>
            </a:r>
          </a:p>
          <a:p>
            <a:pPr marL="0" indent="0">
              <a:buNone/>
            </a:pPr>
            <a:r>
              <a:rPr lang="en-US" sz="2000" dirty="0"/>
              <a:t>The following </a:t>
            </a:r>
            <a:r>
              <a:rPr lang="en-US" sz="2000" dirty="0" err="1"/>
              <a:t>kubectl</a:t>
            </a:r>
            <a:r>
              <a:rPr lang="en-US" sz="2000" dirty="0"/>
              <a:t> command sets the spec with </a:t>
            </a:r>
            <a:r>
              <a:rPr lang="en-US" sz="2000" dirty="0" err="1"/>
              <a:t>progressDeadlineSeconds</a:t>
            </a:r>
            <a:r>
              <a:rPr lang="en-US" sz="2000" dirty="0"/>
              <a:t> to make the controller report lack of progress for a Deployment after 10 minutes:</a:t>
            </a:r>
          </a:p>
          <a:p>
            <a:pPr marL="0" indent="0">
              <a:buNone/>
            </a:pPr>
            <a:r>
              <a:rPr lang="en-US" sz="2000" dirty="0" err="1"/>
              <a:t>kubectl</a:t>
            </a:r>
            <a:r>
              <a:rPr lang="en-US" sz="2000" dirty="0"/>
              <a:t> patch deployment.v1.apps/</a:t>
            </a:r>
            <a:r>
              <a:rPr lang="en-US" sz="2000" dirty="0" err="1"/>
              <a:t>nginx</a:t>
            </a:r>
            <a:r>
              <a:rPr lang="en-US" sz="2000" dirty="0"/>
              <a:t>-deployment -p '{"spec":{"progressDeadlineSeconds":600}}'</a:t>
            </a:r>
          </a:p>
          <a:p>
            <a:pPr marL="0" indent="0">
              <a:buNone/>
            </a:pPr>
            <a:endParaRPr lang="en-US" sz="2000" dirty="0"/>
          </a:p>
        </p:txBody>
      </p:sp>
    </p:spTree>
    <p:extLst>
      <p:ext uri="{BB962C8B-B14F-4D97-AF65-F5344CB8AC3E}">
        <p14:creationId xmlns:p14="http://schemas.microsoft.com/office/powerpoint/2010/main" val="4014288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2834EF7-CD35-44FC-BB08-A86F80F18C37}"/>
              </a:ext>
            </a:extLst>
          </p:cNvPr>
          <p:cNvSpPr>
            <a:spLocks noGrp="1"/>
          </p:cNvSpPr>
          <p:nvPr>
            <p:ph type="title"/>
          </p:nvPr>
        </p:nvSpPr>
        <p:spPr>
          <a:xfrm>
            <a:off x="4384039" y="365125"/>
            <a:ext cx="7164493" cy="1325563"/>
          </a:xfrm>
        </p:spPr>
        <p:txBody>
          <a:bodyPr>
            <a:normAutofit/>
          </a:bodyPr>
          <a:lstStyle/>
          <a:p>
            <a:r>
              <a:rPr lang="en-US" b="1"/>
              <a:t>ReplicaSet</a:t>
            </a:r>
            <a:br>
              <a:rPr lang="en-US" b="1"/>
            </a:br>
            <a:endParaRPr lang="en-US" dirty="0"/>
          </a:p>
        </p:txBody>
      </p:sp>
      <p:pic>
        <p:nvPicPr>
          <p:cNvPr id="8" name="Picture 7">
            <a:extLst>
              <a:ext uri="{FF2B5EF4-FFF2-40B4-BE49-F238E27FC236}">
                <a16:creationId xmlns:a16="http://schemas.microsoft.com/office/drawing/2014/main" id="{2C7400D2-E714-4369-B318-C43D677EA4AE}"/>
              </a:ext>
            </a:extLst>
          </p:cNvPr>
          <p:cNvPicPr>
            <a:picLocks noChangeAspect="1"/>
          </p:cNvPicPr>
          <p:nvPr/>
        </p:nvPicPr>
        <p:blipFill>
          <a:blip r:embed="rId2"/>
          <a:stretch>
            <a:fillRect/>
          </a:stretch>
        </p:blipFill>
        <p:spPr>
          <a:xfrm>
            <a:off x="480060" y="1783661"/>
            <a:ext cx="3425957" cy="3290196"/>
          </a:xfrm>
          <a:prstGeom prst="rect">
            <a:avLst/>
          </a:prstGeom>
        </p:spPr>
      </p:pic>
      <p:sp>
        <p:nvSpPr>
          <p:cNvPr id="3" name="Content Placeholder 2">
            <a:extLst>
              <a:ext uri="{FF2B5EF4-FFF2-40B4-BE49-F238E27FC236}">
                <a16:creationId xmlns:a16="http://schemas.microsoft.com/office/drawing/2014/main" id="{8E1C1F05-3787-4BB6-AB33-4981366E554D}"/>
              </a:ext>
            </a:extLst>
          </p:cNvPr>
          <p:cNvSpPr>
            <a:spLocks noGrp="1"/>
          </p:cNvSpPr>
          <p:nvPr>
            <p:ph idx="1"/>
          </p:nvPr>
        </p:nvSpPr>
        <p:spPr>
          <a:xfrm>
            <a:off x="4387515" y="2022601"/>
            <a:ext cx="7161017" cy="4154361"/>
          </a:xfrm>
        </p:spPr>
        <p:txBody>
          <a:bodyPr>
            <a:normAutofit/>
          </a:bodyPr>
          <a:lstStyle/>
          <a:p>
            <a:pPr marL="0" indent="0">
              <a:buNone/>
            </a:pPr>
            <a:r>
              <a:rPr lang="en-US" sz="1400"/>
              <a:t>A ReplicaSet's purpose is to maintain a stable set of replica Pods running at any given time. As such, it is often used to guarantee the availability of a specified number of identical Pods</a:t>
            </a:r>
          </a:p>
          <a:p>
            <a:pPr marL="0" indent="0">
              <a:buNone/>
            </a:pPr>
            <a:r>
              <a:rPr lang="en-US" sz="1400"/>
              <a:t>A ReplicaSet is defined with fields, including a selector that specifies how to identify Pods it can acquire, a number of replicas indicating how many Pods it should be maintaining, and a pod template specifying the data of new Pods it should create to meet the number of replicas criteria. A ReplicaSet then fulfills its purpose by creating and deleting Pods as needed to reach the desired number. When a ReplicaSet needs to create new Pods, it uses its Pod template.</a:t>
            </a:r>
          </a:p>
          <a:p>
            <a:pPr marL="0" indent="0">
              <a:buNone/>
            </a:pPr>
            <a:r>
              <a:rPr lang="en-US" sz="1400"/>
              <a:t>Commands:</a:t>
            </a:r>
          </a:p>
          <a:p>
            <a:pPr marL="0" indent="0">
              <a:buNone/>
            </a:pPr>
            <a:r>
              <a:rPr lang="en-US" sz="1400"/>
              <a:t>kubectl apply -f </a:t>
            </a:r>
            <a:r>
              <a:rPr lang="en-US" sz="1400">
                <a:hlinkClick r:id="rId3"/>
              </a:rPr>
              <a:t>https://kubernetes.io/examples/controllers/frontend.yaml</a:t>
            </a:r>
            <a:endParaRPr lang="en-US" sz="1400"/>
          </a:p>
          <a:p>
            <a:pPr marL="0" indent="0">
              <a:buNone/>
            </a:pPr>
            <a:r>
              <a:rPr lang="en-US" sz="1400"/>
              <a:t>kubectl get rs</a:t>
            </a:r>
          </a:p>
          <a:p>
            <a:pPr marL="0" indent="0">
              <a:buNone/>
            </a:pPr>
            <a:r>
              <a:rPr lang="en-US" sz="1400"/>
              <a:t>kubectl describe rs/frontend</a:t>
            </a:r>
          </a:p>
          <a:p>
            <a:r>
              <a:rPr lang="en-US" sz="1400"/>
              <a:t>You can also verify that the owner reference of these pods is set to the frontend ReplicaSet. </a:t>
            </a:r>
          </a:p>
          <a:p>
            <a:pPr marL="0" indent="0">
              <a:buNone/>
            </a:pPr>
            <a:r>
              <a:rPr lang="en-US" sz="1400"/>
              <a:t>To do this, get the yaml of one of the Pods running:</a:t>
            </a:r>
            <a:br>
              <a:rPr lang="en-US" sz="1400"/>
            </a:br>
            <a:r>
              <a:rPr lang="en-US" sz="1400"/>
              <a:t>        </a:t>
            </a:r>
            <a:r>
              <a:rPr lang="en-US" sz="1400">
                <a:sym typeface="Wingdings" panose="05000000000000000000" pitchFamily="2" charset="2"/>
              </a:rPr>
              <a:t> </a:t>
            </a:r>
            <a:r>
              <a:rPr lang="en-US" sz="1400"/>
              <a:t>kubectl get pods frontend-b2zdv -o yaml</a:t>
            </a:r>
          </a:p>
          <a:p>
            <a:pPr marL="0" indent="0">
              <a:buNone/>
            </a:pPr>
            <a:r>
              <a:rPr lang="en-US" sz="1400"/>
              <a:t>The side image is the output </a:t>
            </a:r>
            <a:endParaRPr lang="en-US" sz="1400" dirty="0"/>
          </a:p>
        </p:txBody>
      </p:sp>
    </p:spTree>
    <p:extLst>
      <p:ext uri="{BB962C8B-B14F-4D97-AF65-F5344CB8AC3E}">
        <p14:creationId xmlns:p14="http://schemas.microsoft.com/office/powerpoint/2010/main" val="281493307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1F34B45F-3DCF-471B-AB60-9365B15CA268}"/>
              </a:ext>
            </a:extLst>
          </p:cNvPr>
          <p:cNvPicPr>
            <a:picLocks noChangeAspect="1"/>
          </p:cNvPicPr>
          <p:nvPr/>
        </p:nvPicPr>
        <p:blipFill>
          <a:blip r:embed="rId2"/>
          <a:stretch>
            <a:fillRect/>
          </a:stretch>
        </p:blipFill>
        <p:spPr>
          <a:xfrm>
            <a:off x="480060" y="1980469"/>
            <a:ext cx="3425957" cy="2896581"/>
          </a:xfrm>
          <a:prstGeom prst="rect">
            <a:avLst/>
          </a:prstGeom>
        </p:spPr>
      </p:pic>
      <p:sp>
        <p:nvSpPr>
          <p:cNvPr id="3" name="Content Placeholder 2">
            <a:extLst>
              <a:ext uri="{FF2B5EF4-FFF2-40B4-BE49-F238E27FC236}">
                <a16:creationId xmlns:a16="http://schemas.microsoft.com/office/drawing/2014/main" id="{0B512F2E-C20F-4E95-AF26-D85027A7D98C}"/>
              </a:ext>
            </a:extLst>
          </p:cNvPr>
          <p:cNvSpPr>
            <a:spLocks noGrp="1"/>
          </p:cNvSpPr>
          <p:nvPr>
            <p:ph idx="1"/>
          </p:nvPr>
        </p:nvSpPr>
        <p:spPr>
          <a:xfrm>
            <a:off x="4387515" y="2022601"/>
            <a:ext cx="7161017" cy="4154361"/>
          </a:xfrm>
        </p:spPr>
        <p:txBody>
          <a:bodyPr>
            <a:normAutofit/>
          </a:bodyPr>
          <a:lstStyle/>
          <a:p>
            <a:pPr marL="0" indent="0">
              <a:buNone/>
            </a:pPr>
            <a:r>
              <a:rPr lang="en-US" sz="1900"/>
              <a:t>A ReplicaSet can also be a target for Horizontal Pod Autoscalers (HPA). That is, a ReplicaSet can be auto-scaled by an HPA. Here is an example HPA targeting the ReplicaSet we created in the previous example.</a:t>
            </a:r>
          </a:p>
          <a:p>
            <a:pPr marL="0" indent="0">
              <a:buNone/>
            </a:pPr>
            <a:endParaRPr lang="en-US" sz="1900"/>
          </a:p>
          <a:p>
            <a:pPr marL="0" indent="0">
              <a:buNone/>
            </a:pPr>
            <a:r>
              <a:rPr lang="en-US" sz="1900"/>
              <a:t>Saving this manifest into hpa-rs.yaml and submitting it to a Kubernetes cluster should create the defined HPA that autoscales the target ReplicaSet depending on the CPU usage of the replicated Pods.</a:t>
            </a:r>
          </a:p>
          <a:p>
            <a:pPr marL="0" indent="0">
              <a:buNone/>
            </a:pPr>
            <a:endParaRPr lang="en-US" sz="1900"/>
          </a:p>
          <a:p>
            <a:pPr marL="0" indent="0">
              <a:buNone/>
            </a:pPr>
            <a:r>
              <a:rPr lang="en-US" sz="1900"/>
              <a:t>kubectl apply -f https://k8s.io/examples/controllers/hpa-rs.yaml</a:t>
            </a:r>
          </a:p>
          <a:p>
            <a:pPr marL="0" indent="0">
              <a:buNone/>
            </a:pPr>
            <a:r>
              <a:rPr lang="fr-FR" sz="1900"/>
              <a:t>kubectl autoscale rs frontend --max=10 --min=3 --cpu-percent=50</a:t>
            </a:r>
          </a:p>
          <a:p>
            <a:pPr marL="0" indent="0">
              <a:buNone/>
            </a:pPr>
            <a:r>
              <a:rPr lang="en-US" sz="1900"/>
              <a:t>    </a:t>
            </a:r>
          </a:p>
          <a:p>
            <a:pPr marL="0" indent="0">
              <a:buNone/>
            </a:pPr>
            <a:r>
              <a:rPr lang="en-US" sz="1900"/>
              <a:t>                                                                                 </a:t>
            </a:r>
          </a:p>
        </p:txBody>
      </p:sp>
    </p:spTree>
    <p:extLst>
      <p:ext uri="{BB962C8B-B14F-4D97-AF65-F5344CB8AC3E}">
        <p14:creationId xmlns:p14="http://schemas.microsoft.com/office/powerpoint/2010/main" val="8369396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B54BE6-1555-4C02-AFBD-5027D240C278}"/>
              </a:ext>
            </a:extLst>
          </p:cNvPr>
          <p:cNvSpPr>
            <a:spLocks noGrp="1"/>
          </p:cNvSpPr>
          <p:nvPr>
            <p:ph type="title"/>
          </p:nvPr>
        </p:nvSpPr>
        <p:spPr>
          <a:xfrm>
            <a:off x="643467" y="321734"/>
            <a:ext cx="10905066" cy="1135737"/>
          </a:xfrm>
        </p:spPr>
        <p:txBody>
          <a:bodyPr>
            <a:normAutofit/>
          </a:bodyPr>
          <a:lstStyle/>
          <a:p>
            <a:r>
              <a:rPr lang="en-US" sz="3600" b="1"/>
              <a:t>Replication Controller</a:t>
            </a:r>
            <a:br>
              <a:rPr lang="en-US" sz="3600" b="1"/>
            </a:br>
            <a:endParaRPr lang="en-US" sz="3600"/>
          </a:p>
        </p:txBody>
      </p:sp>
      <p:sp>
        <p:nvSpPr>
          <p:cNvPr id="3" name="Content Placeholder 2">
            <a:extLst>
              <a:ext uri="{FF2B5EF4-FFF2-40B4-BE49-F238E27FC236}">
                <a16:creationId xmlns:a16="http://schemas.microsoft.com/office/drawing/2014/main" id="{EAF9F5B4-2989-490A-80AC-C0D21BC3C1AF}"/>
              </a:ext>
            </a:extLst>
          </p:cNvPr>
          <p:cNvSpPr>
            <a:spLocks noGrp="1"/>
          </p:cNvSpPr>
          <p:nvPr>
            <p:ph idx="1"/>
          </p:nvPr>
        </p:nvSpPr>
        <p:spPr>
          <a:xfrm>
            <a:off x="643469" y="1782981"/>
            <a:ext cx="4008384" cy="4393982"/>
          </a:xfrm>
        </p:spPr>
        <p:txBody>
          <a:bodyPr>
            <a:normAutofit/>
          </a:bodyPr>
          <a:lstStyle/>
          <a:p>
            <a:pPr marL="0" indent="0">
              <a:buNone/>
            </a:pPr>
            <a:r>
              <a:rPr lang="en-US" sz="1300"/>
              <a:t>A </a:t>
            </a:r>
            <a:r>
              <a:rPr lang="en-US" sz="1300" i="1"/>
              <a:t>ReplicationController</a:t>
            </a:r>
            <a:r>
              <a:rPr lang="en-US" sz="1300"/>
              <a:t> ensures that a specified number of pod replicas are running at any one time. In other words, a ReplicationController makes sure that a pod or a homogeneous set of pods is always up and available</a:t>
            </a:r>
          </a:p>
          <a:p>
            <a:pPr marL="0" indent="0">
              <a:buNone/>
            </a:pPr>
            <a:endParaRPr lang="en-US" sz="1300"/>
          </a:p>
          <a:p>
            <a:pPr marL="0" indent="0">
              <a:buNone/>
            </a:pPr>
            <a:r>
              <a:rPr lang="en-US" sz="1300"/>
              <a:t>kubectl describe replicationcontrollers/nginx</a:t>
            </a:r>
          </a:p>
          <a:p>
            <a:pPr marL="0" indent="0">
              <a:buNone/>
            </a:pPr>
            <a:endParaRPr lang="en-US" sz="1300"/>
          </a:p>
          <a:p>
            <a:pPr marL="0" indent="0">
              <a:buNone/>
            </a:pPr>
            <a:r>
              <a:rPr lang="en-US" sz="1300"/>
              <a:t>ReplicaSet is the next-generation ReplicationController that supports the new set-based label selector. It’s mainly used by Deployment as a mechanism to orchestrate pod creation, deletion and updates. Note that we recommend using Deployments instead of directly using Replica Sets, unless you require custom update orchestration or don’t require updates at all</a:t>
            </a:r>
          </a:p>
          <a:p>
            <a:pPr marL="0" indent="0">
              <a:buNone/>
            </a:pPr>
            <a:r>
              <a:rPr lang="en-US" sz="1300"/>
              <a:t>Replica Set and Replication Controller do almost the same thing. Both of them ensure that a specified number of pod replicas are running at any given time. The difference comes with the usage of selectors to replicate pods. Replica Set use Set-Based selectors while replication controllers use Equity-Based selectors.</a:t>
            </a:r>
          </a:p>
        </p:txBody>
      </p:sp>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51B0AF35-A010-4D60-A923-35560626AE67}"/>
              </a:ext>
            </a:extLst>
          </p:cNvPr>
          <p:cNvPicPr>
            <a:picLocks noChangeAspect="1"/>
          </p:cNvPicPr>
          <p:nvPr/>
        </p:nvPicPr>
        <p:blipFill>
          <a:blip r:embed="rId2"/>
          <a:stretch>
            <a:fillRect/>
          </a:stretch>
        </p:blipFill>
        <p:spPr>
          <a:xfrm>
            <a:off x="5335793" y="1782981"/>
            <a:ext cx="2966086" cy="4361891"/>
          </a:xfrm>
          <a:prstGeom prst="rect">
            <a:avLst/>
          </a:prstGeom>
        </p:spPr>
      </p:pic>
      <p:pic>
        <p:nvPicPr>
          <p:cNvPr id="8" name="Picture 7">
            <a:extLst>
              <a:ext uri="{FF2B5EF4-FFF2-40B4-BE49-F238E27FC236}">
                <a16:creationId xmlns:a16="http://schemas.microsoft.com/office/drawing/2014/main" id="{81EF12BD-DE49-471A-9811-9DC7CD360191}"/>
              </a:ext>
            </a:extLst>
          </p:cNvPr>
          <p:cNvPicPr>
            <a:picLocks noChangeAspect="1"/>
          </p:cNvPicPr>
          <p:nvPr/>
        </p:nvPicPr>
        <p:blipFill>
          <a:blip r:embed="rId3"/>
          <a:stretch>
            <a:fillRect/>
          </a:stretch>
        </p:blipFill>
        <p:spPr>
          <a:xfrm>
            <a:off x="8584345" y="1779204"/>
            <a:ext cx="2881341" cy="4365669"/>
          </a:xfrm>
          <a:prstGeom prst="rect">
            <a:avLst/>
          </a:prstGeom>
        </p:spPr>
      </p:pic>
    </p:spTree>
    <p:extLst>
      <p:ext uri="{BB962C8B-B14F-4D97-AF65-F5344CB8AC3E}">
        <p14:creationId xmlns:p14="http://schemas.microsoft.com/office/powerpoint/2010/main" val="139503271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A5D00-746C-4ED8-8C9A-F6340C1B08CA}"/>
              </a:ext>
            </a:extLst>
          </p:cNvPr>
          <p:cNvSpPr>
            <a:spLocks noGrp="1"/>
          </p:cNvSpPr>
          <p:nvPr>
            <p:ph type="title"/>
          </p:nvPr>
        </p:nvSpPr>
        <p:spPr>
          <a:xfrm>
            <a:off x="838200" y="588409"/>
            <a:ext cx="10515600" cy="1102168"/>
          </a:xfrm>
        </p:spPr>
        <p:txBody>
          <a:bodyPr>
            <a:normAutofit fontScale="90000"/>
          </a:bodyPr>
          <a:lstStyle/>
          <a:p>
            <a:r>
              <a:rPr lang="en-US" b="1" dirty="0" err="1"/>
              <a:t>StatefulSets</a:t>
            </a:r>
            <a:br>
              <a:rPr lang="en-US" b="1" dirty="0"/>
            </a:br>
            <a:endParaRPr lang="en-US" dirty="0"/>
          </a:p>
        </p:txBody>
      </p:sp>
      <p:sp>
        <p:nvSpPr>
          <p:cNvPr id="3" name="Content Placeholder 2">
            <a:extLst>
              <a:ext uri="{FF2B5EF4-FFF2-40B4-BE49-F238E27FC236}">
                <a16:creationId xmlns:a16="http://schemas.microsoft.com/office/drawing/2014/main" id="{30556CA9-B881-4039-8CAB-381BBFE3E052}"/>
              </a:ext>
            </a:extLst>
          </p:cNvPr>
          <p:cNvSpPr>
            <a:spLocks noGrp="1"/>
          </p:cNvSpPr>
          <p:nvPr>
            <p:ph idx="1"/>
          </p:nvPr>
        </p:nvSpPr>
        <p:spPr/>
        <p:txBody>
          <a:bodyPr>
            <a:normAutofit fontScale="92500" lnSpcReduction="10000"/>
          </a:bodyPr>
          <a:lstStyle/>
          <a:p>
            <a:r>
              <a:rPr lang="en-US" sz="1800" dirty="0" err="1"/>
              <a:t>StatefulSet</a:t>
            </a:r>
            <a:r>
              <a:rPr lang="en-US" sz="1800" dirty="0"/>
              <a:t> is the workload API object used to manage stateful applications.</a:t>
            </a:r>
          </a:p>
          <a:p>
            <a:r>
              <a:rPr lang="en-US" sz="1800" dirty="0"/>
              <a:t>Manages the deployment and scaling of a set of </a:t>
            </a:r>
            <a:r>
              <a:rPr lang="en-US" sz="1800" dirty="0">
                <a:hlinkClick r:id="rId2"/>
              </a:rPr>
              <a:t>Pods</a:t>
            </a:r>
            <a:r>
              <a:rPr lang="en-US" sz="1800" dirty="0"/>
              <a:t>, </a:t>
            </a:r>
            <a:r>
              <a:rPr lang="en-US" sz="1800" i="1" dirty="0"/>
              <a:t>and provides guarantees about the ordering and uniqueness</a:t>
            </a:r>
            <a:r>
              <a:rPr lang="en-US" sz="1800" dirty="0"/>
              <a:t> of these Pods.</a:t>
            </a:r>
          </a:p>
          <a:p>
            <a:r>
              <a:rPr lang="en-US" sz="1800" dirty="0"/>
              <a:t>Like a </a:t>
            </a:r>
            <a:r>
              <a:rPr lang="en-US" sz="1800" dirty="0">
                <a:hlinkClick r:id="rId3"/>
              </a:rPr>
              <a:t>Deployment</a:t>
            </a:r>
            <a:r>
              <a:rPr lang="en-US" sz="1800" dirty="0"/>
              <a:t>, a </a:t>
            </a:r>
            <a:r>
              <a:rPr lang="en-US" sz="1800" dirty="0" err="1"/>
              <a:t>StatefulSet</a:t>
            </a:r>
            <a:r>
              <a:rPr lang="en-US" sz="1800" dirty="0"/>
              <a:t> manages Pods that are based on an identical container spec. Unlike a Deployment, a </a:t>
            </a:r>
            <a:r>
              <a:rPr lang="en-US" sz="1800" dirty="0" err="1"/>
              <a:t>StatefulSet</a:t>
            </a:r>
            <a:r>
              <a:rPr lang="en-US" sz="1800" dirty="0"/>
              <a:t> maintains a sticky identity for each of their Pods. These pods are created from the same spec, but are not interchangeable: each has a persistent identifier that it maintains across any rescheduling.</a:t>
            </a:r>
          </a:p>
          <a:p>
            <a:r>
              <a:rPr lang="en-US" sz="1800" dirty="0"/>
              <a:t>If you want to use storage volumes to provide persistence for your workload, you can use a </a:t>
            </a:r>
            <a:r>
              <a:rPr lang="en-US" sz="1800" dirty="0" err="1"/>
              <a:t>StatefulSet</a:t>
            </a:r>
            <a:r>
              <a:rPr lang="en-US" sz="1800" dirty="0"/>
              <a:t> as part of the solution. Although individual Pods in a </a:t>
            </a:r>
            <a:r>
              <a:rPr lang="en-US" sz="1800" dirty="0" err="1"/>
              <a:t>StatefulSet</a:t>
            </a:r>
            <a:r>
              <a:rPr lang="en-US" sz="1800" dirty="0"/>
              <a:t> are susceptible to failure, the persistent Pod identifiers make it easier to match existing volumes to the new Pods that replace any that have failed.</a:t>
            </a:r>
          </a:p>
          <a:p>
            <a:r>
              <a:rPr lang="en-US" sz="1800" dirty="0" err="1"/>
              <a:t>StatefulSets</a:t>
            </a:r>
            <a:r>
              <a:rPr lang="en-US" sz="1800" dirty="0"/>
              <a:t> are valuable for applications that require one or more of the following.</a:t>
            </a:r>
          </a:p>
          <a:p>
            <a:endParaRPr lang="en-US" sz="1800" dirty="0"/>
          </a:p>
          <a:p>
            <a:r>
              <a:rPr lang="en-US" sz="1800" dirty="0"/>
              <a:t>Stable, unique network identifiers.</a:t>
            </a:r>
          </a:p>
          <a:p>
            <a:r>
              <a:rPr lang="en-US" sz="1800" dirty="0"/>
              <a:t>Stable, persistent storage.</a:t>
            </a:r>
          </a:p>
          <a:p>
            <a:r>
              <a:rPr lang="en-US" sz="1800" dirty="0"/>
              <a:t>Ordered, graceful deployment and scaling.</a:t>
            </a:r>
          </a:p>
          <a:p>
            <a:r>
              <a:rPr lang="en-US" sz="1800" dirty="0"/>
              <a:t>Ordered, automated rolling updates.</a:t>
            </a:r>
          </a:p>
          <a:p>
            <a:pPr marL="0" indent="0">
              <a:buNone/>
            </a:pPr>
            <a:endParaRPr lang="en-US" sz="1800" dirty="0"/>
          </a:p>
        </p:txBody>
      </p:sp>
    </p:spTree>
    <p:extLst>
      <p:ext uri="{BB962C8B-B14F-4D97-AF65-F5344CB8AC3E}">
        <p14:creationId xmlns:p14="http://schemas.microsoft.com/office/powerpoint/2010/main" val="1113114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C10DA7-84F1-4A67-8E40-80044B372C6E}"/>
              </a:ext>
            </a:extLst>
          </p:cNvPr>
          <p:cNvPicPr>
            <a:picLocks noGrp="1" noChangeAspect="1"/>
          </p:cNvPicPr>
          <p:nvPr>
            <p:ph idx="1"/>
          </p:nvPr>
        </p:nvPicPr>
        <p:blipFill>
          <a:blip r:embed="rId2"/>
          <a:stretch>
            <a:fillRect/>
          </a:stretch>
        </p:blipFill>
        <p:spPr>
          <a:xfrm>
            <a:off x="693125" y="1123527"/>
            <a:ext cx="3100132" cy="3427208"/>
          </a:xfrm>
          <a:prstGeom prst="rect">
            <a:avLst/>
          </a:prstGeom>
        </p:spPr>
      </p:pic>
      <p:cxnSp>
        <p:nvCxnSpPr>
          <p:cNvPr id="18" name="Straight Connector 13">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34689B-9EE6-4F26-85B7-86121A25FA9C}"/>
              </a:ext>
            </a:extLst>
          </p:cNvPr>
          <p:cNvPicPr>
            <a:picLocks noChangeAspect="1"/>
          </p:cNvPicPr>
          <p:nvPr/>
        </p:nvPicPr>
        <p:blipFill>
          <a:blip r:embed="rId3"/>
          <a:stretch>
            <a:fillRect/>
          </a:stretch>
        </p:blipFill>
        <p:spPr>
          <a:xfrm>
            <a:off x="7995920" y="967563"/>
            <a:ext cx="3537345" cy="3264195"/>
          </a:xfrm>
          <a:prstGeom prst="rect">
            <a:avLst/>
          </a:prstGeom>
        </p:spPr>
      </p:pic>
      <p:cxnSp>
        <p:nvCxnSpPr>
          <p:cNvPr id="19" name="Straight Connector 15">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3472491-CF00-4F73-8917-692E47A17864}"/>
              </a:ext>
            </a:extLst>
          </p:cNvPr>
          <p:cNvPicPr>
            <a:picLocks noChangeAspect="1"/>
          </p:cNvPicPr>
          <p:nvPr/>
        </p:nvPicPr>
        <p:blipFill>
          <a:blip r:embed="rId4"/>
          <a:stretch>
            <a:fillRect/>
          </a:stretch>
        </p:blipFill>
        <p:spPr>
          <a:xfrm>
            <a:off x="4337440" y="733648"/>
            <a:ext cx="3517120" cy="5560826"/>
          </a:xfrm>
          <a:prstGeom prst="rect">
            <a:avLst/>
          </a:prstGeom>
        </p:spPr>
      </p:pic>
    </p:spTree>
    <p:extLst>
      <p:ext uri="{BB962C8B-B14F-4D97-AF65-F5344CB8AC3E}">
        <p14:creationId xmlns:p14="http://schemas.microsoft.com/office/powerpoint/2010/main" val="548814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B39C5F-6FAE-40CA-9696-48CB13DD6772}"/>
              </a:ext>
            </a:extLst>
          </p:cNvPr>
          <p:cNvSpPr>
            <a:spLocks noGrp="1"/>
          </p:cNvSpPr>
          <p:nvPr>
            <p:ph type="title"/>
          </p:nvPr>
        </p:nvSpPr>
        <p:spPr>
          <a:xfrm>
            <a:off x="838200" y="365125"/>
            <a:ext cx="10515599" cy="1325563"/>
          </a:xfrm>
        </p:spPr>
        <p:txBody>
          <a:bodyPr>
            <a:normAutofit/>
          </a:bodyPr>
          <a:lstStyle/>
          <a:p>
            <a:r>
              <a:rPr lang="en-US" dirty="0"/>
              <a:t>POD		</a:t>
            </a:r>
          </a:p>
        </p:txBody>
      </p:sp>
      <p:sp>
        <p:nvSpPr>
          <p:cNvPr id="3" name="Content Placeholder 2">
            <a:extLst>
              <a:ext uri="{FF2B5EF4-FFF2-40B4-BE49-F238E27FC236}">
                <a16:creationId xmlns:a16="http://schemas.microsoft.com/office/drawing/2014/main" id="{51D64F87-838A-44F2-9331-11E3E1E255A6}"/>
              </a:ext>
            </a:extLst>
          </p:cNvPr>
          <p:cNvSpPr>
            <a:spLocks noGrp="1"/>
          </p:cNvSpPr>
          <p:nvPr>
            <p:ph idx="1"/>
          </p:nvPr>
        </p:nvSpPr>
        <p:spPr>
          <a:xfrm>
            <a:off x="838200" y="1825625"/>
            <a:ext cx="5393361" cy="4351338"/>
          </a:xfrm>
        </p:spPr>
        <p:txBody>
          <a:bodyPr>
            <a:normAutofit/>
          </a:bodyPr>
          <a:lstStyle/>
          <a:p>
            <a:r>
              <a:rPr lang="en-US" sz="1800" dirty="0"/>
              <a:t>A </a:t>
            </a:r>
            <a:r>
              <a:rPr lang="en-US" sz="1800" i="1" dirty="0"/>
              <a:t>Pod</a:t>
            </a:r>
            <a:r>
              <a:rPr lang="en-US" sz="1800" dirty="0"/>
              <a:t> is the basic execution unit of a Kubernetes application--the smallest and simplest unit in the Kubernetes object model that you create or deploy. A Pod represents processes running on your </a:t>
            </a:r>
            <a:r>
              <a:rPr lang="en-US" sz="1800" dirty="0">
                <a:hlinkClick r:id="rId2"/>
              </a:rPr>
              <a:t>cluster</a:t>
            </a:r>
            <a:r>
              <a:rPr lang="en-US" sz="1800" dirty="0"/>
              <a:t>.</a:t>
            </a:r>
          </a:p>
          <a:p>
            <a:r>
              <a:rPr lang="en-US" sz="1800" dirty="0"/>
              <a:t>A Pod encapsulates an application's container (or, in some cases, multiple containers), storage resources, a unique network identity (IP address), as well as options that govern how the container(s) should run. A Pod represents a unit of deployment: </a:t>
            </a:r>
            <a:r>
              <a:rPr lang="en-US" sz="1800" i="1" dirty="0"/>
              <a:t>a single instance of an application in Kubernetes</a:t>
            </a:r>
            <a:r>
              <a:rPr lang="en-US" sz="1800" dirty="0"/>
              <a:t>, which might consist of either a single </a:t>
            </a:r>
            <a:r>
              <a:rPr lang="en-US" sz="1800" dirty="0">
                <a:hlinkClick r:id="rId3"/>
              </a:rPr>
              <a:t>container</a:t>
            </a:r>
            <a:r>
              <a:rPr lang="en-US" sz="1800" dirty="0"/>
              <a:t> or a small number of containers that are tightly coupled and that share resources.</a:t>
            </a:r>
          </a:p>
          <a:p>
            <a:pPr marL="0" indent="0">
              <a:buNone/>
            </a:pPr>
            <a:r>
              <a:rPr lang="en-US" sz="1800" dirty="0"/>
              <a:t>POD Life Cycle :</a:t>
            </a:r>
          </a:p>
          <a:p>
            <a:pPr marL="0" indent="0">
              <a:buNone/>
            </a:pPr>
            <a:endParaRPr lang="en-US" sz="1800" dirty="0"/>
          </a:p>
          <a:p>
            <a:pPr marL="0" indent="0">
              <a:buNone/>
            </a:pPr>
            <a:endParaRPr lang="en-US" sz="1800" dirty="0"/>
          </a:p>
        </p:txBody>
      </p:sp>
      <p:sp>
        <p:nvSpPr>
          <p:cNvPr id="14" name="Oval 13">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E8031D01-47D4-49F5-9EB8-A5D8043D9828}"/>
              </a:ext>
            </a:extLst>
          </p:cNvPr>
          <p:cNvGraphicFramePr>
            <a:graphicFrameLocks noGrp="1"/>
          </p:cNvGraphicFramePr>
          <p:nvPr/>
        </p:nvGraphicFramePr>
        <p:xfrm>
          <a:off x="7069760" y="2135816"/>
          <a:ext cx="5122240" cy="4378889"/>
        </p:xfrm>
        <a:graphic>
          <a:graphicData uri="http://schemas.openxmlformats.org/drawingml/2006/table">
            <a:tbl>
              <a:tblPr firstRow="1" bandRow="1"/>
              <a:tblGrid>
                <a:gridCol w="1480714">
                  <a:extLst>
                    <a:ext uri="{9D8B030D-6E8A-4147-A177-3AD203B41FA5}">
                      <a16:colId xmlns:a16="http://schemas.microsoft.com/office/drawing/2014/main" val="1267387432"/>
                    </a:ext>
                  </a:extLst>
                </a:gridCol>
                <a:gridCol w="3641526">
                  <a:extLst>
                    <a:ext uri="{9D8B030D-6E8A-4147-A177-3AD203B41FA5}">
                      <a16:colId xmlns:a16="http://schemas.microsoft.com/office/drawing/2014/main" val="1519560481"/>
                    </a:ext>
                  </a:extLst>
                </a:gridCol>
              </a:tblGrid>
              <a:tr h="285017">
                <a:tc>
                  <a:txBody>
                    <a:bodyPr/>
                    <a:lstStyle/>
                    <a:p>
                      <a:pPr algn="l" fontAlgn="b"/>
                      <a:r>
                        <a:rPr lang="en-US" sz="1300">
                          <a:effectLst/>
                        </a:rPr>
                        <a:t>Value</a:t>
                      </a:r>
                    </a:p>
                  </a:txBody>
                  <a:tcPr marL="61710" marR="61710" marT="30855" marB="30855" anchor="b">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tc>
                  <a:txBody>
                    <a:bodyPr/>
                    <a:lstStyle/>
                    <a:p>
                      <a:pPr algn="l" fontAlgn="b"/>
                      <a:r>
                        <a:rPr lang="en-US" sz="1300">
                          <a:effectLst/>
                        </a:rPr>
                        <a:t>Description</a:t>
                      </a:r>
                    </a:p>
                  </a:txBody>
                  <a:tcPr marL="61710" marR="61710" marT="30855" marB="30855" anchor="b">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560802266"/>
                  </a:ext>
                </a:extLst>
              </a:tr>
              <a:tr h="1238156">
                <a:tc>
                  <a:txBody>
                    <a:bodyPr/>
                    <a:lstStyle/>
                    <a:p>
                      <a:pPr algn="l" fontAlgn="t"/>
                      <a:r>
                        <a:rPr lang="en-US" sz="1300" b="0" dirty="0">
                          <a:effectLst/>
                        </a:rPr>
                        <a:t>Pending</a:t>
                      </a:r>
                    </a:p>
                  </a:txBody>
                  <a:tcPr marL="61710" marR="61710" marT="30855" marB="30855">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tc>
                  <a:txBody>
                    <a:bodyPr/>
                    <a:lstStyle/>
                    <a:p>
                      <a:pPr algn="l" fontAlgn="t"/>
                      <a:r>
                        <a:rPr lang="en-US" sz="1300" b="0">
                          <a:effectLst/>
                        </a:rPr>
                        <a:t>The Pod has been accepted by the Kubernetes system, but one or more of the Container images has not been created. This includes time before being scheduled as well as time spent downloading images over the network, which could take a while.</a:t>
                      </a:r>
                    </a:p>
                  </a:txBody>
                  <a:tcPr marL="61710" marR="61710" marT="30855" marB="30855">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491012565"/>
                  </a:ext>
                </a:extLst>
              </a:tr>
              <a:tr h="856900">
                <a:tc>
                  <a:txBody>
                    <a:bodyPr/>
                    <a:lstStyle/>
                    <a:p>
                      <a:pPr algn="l" fontAlgn="t"/>
                      <a:r>
                        <a:rPr lang="en-US" sz="1300" b="0">
                          <a:effectLst/>
                        </a:rPr>
                        <a:t>Running</a:t>
                      </a:r>
                    </a:p>
                  </a:txBody>
                  <a:tcPr marL="61710" marR="61710" marT="30855" marB="30855">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tc>
                  <a:txBody>
                    <a:bodyPr/>
                    <a:lstStyle/>
                    <a:p>
                      <a:pPr algn="l" fontAlgn="t"/>
                      <a:r>
                        <a:rPr lang="en-US" sz="1300" b="0" dirty="0">
                          <a:effectLst/>
                        </a:rPr>
                        <a:t>The Pod has been bound to a node, and all of the Containers have been created. At least one Container is still running, or is in the process of starting or restarting.</a:t>
                      </a:r>
                    </a:p>
                  </a:txBody>
                  <a:tcPr marL="61710" marR="61710" marT="30855" marB="30855">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31574171"/>
                  </a:ext>
                </a:extLst>
              </a:tr>
              <a:tr h="475644">
                <a:tc>
                  <a:txBody>
                    <a:bodyPr/>
                    <a:lstStyle/>
                    <a:p>
                      <a:pPr algn="l" fontAlgn="t"/>
                      <a:r>
                        <a:rPr lang="en-US" sz="1300" b="0">
                          <a:effectLst/>
                        </a:rPr>
                        <a:t>Succeeded</a:t>
                      </a:r>
                    </a:p>
                  </a:txBody>
                  <a:tcPr marL="61710" marR="61710" marT="30855" marB="30855">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tc>
                  <a:txBody>
                    <a:bodyPr/>
                    <a:lstStyle/>
                    <a:p>
                      <a:pPr algn="l" fontAlgn="t"/>
                      <a:r>
                        <a:rPr lang="en-US" sz="1300" b="0">
                          <a:effectLst/>
                        </a:rPr>
                        <a:t>All Containers in the Pod have terminated in success, and will not be restarted.</a:t>
                      </a:r>
                    </a:p>
                  </a:txBody>
                  <a:tcPr marL="61710" marR="61710" marT="30855" marB="30855">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2436054185"/>
                  </a:ext>
                </a:extLst>
              </a:tr>
              <a:tr h="856900">
                <a:tc>
                  <a:txBody>
                    <a:bodyPr/>
                    <a:lstStyle/>
                    <a:p>
                      <a:pPr algn="l" fontAlgn="t"/>
                      <a:r>
                        <a:rPr lang="en-US" sz="1300" b="0">
                          <a:effectLst/>
                        </a:rPr>
                        <a:t>Failed</a:t>
                      </a:r>
                    </a:p>
                  </a:txBody>
                  <a:tcPr marL="61710" marR="61710" marT="30855" marB="30855">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tc>
                  <a:txBody>
                    <a:bodyPr/>
                    <a:lstStyle/>
                    <a:p>
                      <a:pPr algn="l" fontAlgn="t"/>
                      <a:r>
                        <a:rPr lang="en-US" sz="1300" b="0">
                          <a:effectLst/>
                        </a:rPr>
                        <a:t>All Containers in the Pod have terminated, and at least one Container has terminated in failure. That is, the Container either exited with non-zero status or was terminated by the system.</a:t>
                      </a:r>
                    </a:p>
                  </a:txBody>
                  <a:tcPr marL="61710" marR="61710" marT="30855" marB="30855">
                    <a:lnL>
                      <a:noFill/>
                    </a:lnL>
                    <a:lnR>
                      <a:noFill/>
                    </a:lnR>
                    <a:lnT w="6350" cap="flat" cmpd="sng" algn="ctr">
                      <a:solidFill>
                        <a:srgbClr val="DEE2E6"/>
                      </a:solidFill>
                      <a:prstDash val="solid"/>
                      <a:round/>
                      <a:headEnd type="none" w="med" len="med"/>
                      <a:tailEnd type="none" w="med" len="med"/>
                    </a:lnT>
                    <a:lnB w="6350" cap="flat" cmpd="sng" algn="ctr">
                      <a:solidFill>
                        <a:srgbClr val="DEE2E6"/>
                      </a:solidFill>
                      <a:prstDash val="solid"/>
                      <a:round/>
                      <a:headEnd type="none" w="med" len="med"/>
                      <a:tailEnd type="none" w="med" len="med"/>
                    </a:lnB>
                  </a:tcPr>
                </a:tc>
                <a:extLst>
                  <a:ext uri="{0D108BD9-81ED-4DB2-BD59-A6C34878D82A}">
                    <a16:rowId xmlns:a16="http://schemas.microsoft.com/office/drawing/2014/main" val="1638579222"/>
                  </a:ext>
                </a:extLst>
              </a:tr>
              <a:tr h="666272">
                <a:tc>
                  <a:txBody>
                    <a:bodyPr/>
                    <a:lstStyle/>
                    <a:p>
                      <a:pPr algn="l" fontAlgn="t"/>
                      <a:r>
                        <a:rPr lang="en-US" sz="1300" b="0">
                          <a:effectLst/>
                        </a:rPr>
                        <a:t>Unknown</a:t>
                      </a:r>
                    </a:p>
                  </a:txBody>
                  <a:tcPr marL="61710" marR="61710" marT="30855" marB="30855">
                    <a:lnL>
                      <a:noFill/>
                    </a:lnL>
                    <a:lnR>
                      <a:noFill/>
                    </a:lnR>
                    <a:lnT w="6350" cap="flat" cmpd="sng" algn="ctr">
                      <a:solidFill>
                        <a:srgbClr val="DEE2E6"/>
                      </a:solidFill>
                      <a:prstDash val="solid"/>
                      <a:round/>
                      <a:headEnd type="none" w="med" len="med"/>
                      <a:tailEnd type="none" w="med" len="med"/>
                    </a:lnT>
                    <a:lnB>
                      <a:noFill/>
                    </a:lnB>
                  </a:tcPr>
                </a:tc>
                <a:tc>
                  <a:txBody>
                    <a:bodyPr/>
                    <a:lstStyle/>
                    <a:p>
                      <a:pPr algn="l" fontAlgn="t"/>
                      <a:r>
                        <a:rPr lang="en-US" sz="1300" b="0" dirty="0">
                          <a:effectLst/>
                        </a:rPr>
                        <a:t>For some reason the state of the Pod could not be obtained, typically due to an error in communicating with the host of the Pod.</a:t>
                      </a:r>
                    </a:p>
                  </a:txBody>
                  <a:tcPr marL="61710" marR="61710" marT="30855" marB="30855">
                    <a:lnL>
                      <a:noFill/>
                    </a:lnL>
                    <a:lnR>
                      <a:noFill/>
                    </a:lnR>
                    <a:lnT w="6350" cap="flat" cmpd="sng" algn="ctr">
                      <a:solidFill>
                        <a:srgbClr val="DEE2E6"/>
                      </a:solidFill>
                      <a:prstDash val="solid"/>
                      <a:round/>
                      <a:headEnd type="none" w="med" len="med"/>
                      <a:tailEnd type="none" w="med" len="med"/>
                    </a:lnT>
                    <a:lnB>
                      <a:noFill/>
                    </a:lnB>
                  </a:tcPr>
                </a:tc>
                <a:extLst>
                  <a:ext uri="{0D108BD9-81ED-4DB2-BD59-A6C34878D82A}">
                    <a16:rowId xmlns:a16="http://schemas.microsoft.com/office/drawing/2014/main" val="622892120"/>
                  </a:ext>
                </a:extLst>
              </a:tr>
            </a:tbl>
          </a:graphicData>
        </a:graphic>
      </p:graphicFrame>
    </p:spTree>
    <p:extLst>
      <p:ext uri="{BB962C8B-B14F-4D97-AF65-F5344CB8AC3E}">
        <p14:creationId xmlns:p14="http://schemas.microsoft.com/office/powerpoint/2010/main" val="3112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CF2E7E-15D8-4500-B3F0-22DF751D4510}"/>
              </a:ext>
            </a:extLst>
          </p:cNvPr>
          <p:cNvSpPr>
            <a:spLocks noGrp="1"/>
          </p:cNvSpPr>
          <p:nvPr>
            <p:ph type="title"/>
          </p:nvPr>
        </p:nvSpPr>
        <p:spPr>
          <a:xfrm>
            <a:off x="804672" y="640263"/>
            <a:ext cx="5157216" cy="1344975"/>
          </a:xfrm>
        </p:spPr>
        <p:txBody>
          <a:bodyPr>
            <a:normAutofit/>
          </a:bodyPr>
          <a:lstStyle/>
          <a:p>
            <a:r>
              <a:rPr lang="en-US" sz="4000" b="1"/>
              <a:t>DaemonSet</a:t>
            </a:r>
            <a:endParaRPr lang="en-US" sz="4000"/>
          </a:p>
        </p:txBody>
      </p:sp>
      <p:sp>
        <p:nvSpPr>
          <p:cNvPr id="3" name="Content Placeholder 2">
            <a:extLst>
              <a:ext uri="{FF2B5EF4-FFF2-40B4-BE49-F238E27FC236}">
                <a16:creationId xmlns:a16="http://schemas.microsoft.com/office/drawing/2014/main" id="{3A5843A7-6ECD-4EF5-A6B5-4D793E087F1E}"/>
              </a:ext>
            </a:extLst>
          </p:cNvPr>
          <p:cNvSpPr>
            <a:spLocks noGrp="1"/>
          </p:cNvSpPr>
          <p:nvPr>
            <p:ph idx="1"/>
          </p:nvPr>
        </p:nvSpPr>
        <p:spPr>
          <a:xfrm>
            <a:off x="804672" y="2121763"/>
            <a:ext cx="5157216" cy="4257772"/>
          </a:xfrm>
        </p:spPr>
        <p:txBody>
          <a:bodyPr>
            <a:normAutofit/>
          </a:bodyPr>
          <a:lstStyle/>
          <a:p>
            <a:r>
              <a:rPr lang="en-US" sz="1400" dirty="0"/>
              <a:t>A </a:t>
            </a:r>
            <a:r>
              <a:rPr lang="en-US" sz="1400" i="1" dirty="0" err="1"/>
              <a:t>DaemonSet</a:t>
            </a:r>
            <a:r>
              <a:rPr lang="en-US" sz="1400" dirty="0"/>
              <a:t> ensures that all (or some) Nodes run a copy of a Pod. As nodes are added to the cluster, Pods are added to them. As nodes are removed from the cluster, those Pods are garbage collected. Deleting a </a:t>
            </a:r>
            <a:r>
              <a:rPr lang="en-US" sz="1400" dirty="0" err="1"/>
              <a:t>DaemonSet</a:t>
            </a:r>
            <a:r>
              <a:rPr lang="en-US" sz="1400" dirty="0"/>
              <a:t> will clean up the Pods it created.</a:t>
            </a:r>
          </a:p>
          <a:p>
            <a:r>
              <a:rPr lang="en-US" sz="1400" dirty="0"/>
              <a:t>Some typical uses of a </a:t>
            </a:r>
            <a:r>
              <a:rPr lang="en-US" sz="1400" dirty="0" err="1"/>
              <a:t>DaemonSet</a:t>
            </a:r>
            <a:r>
              <a:rPr lang="en-US" sz="1400" dirty="0"/>
              <a:t> are:</a:t>
            </a:r>
          </a:p>
          <a:p>
            <a:r>
              <a:rPr lang="en-US" sz="1400" dirty="0"/>
              <a:t>running a cluster storage daemon on every node</a:t>
            </a:r>
          </a:p>
          <a:p>
            <a:r>
              <a:rPr lang="en-US" sz="1400" dirty="0"/>
              <a:t>running a logs collection daemon on every node</a:t>
            </a:r>
          </a:p>
          <a:p>
            <a:r>
              <a:rPr lang="en-US" sz="1400" dirty="0"/>
              <a:t>running a node monitoring daemon on every node</a:t>
            </a:r>
          </a:p>
          <a:p>
            <a:r>
              <a:rPr lang="en-US" sz="1400" dirty="0"/>
              <a:t>In a simple case, one </a:t>
            </a:r>
            <a:r>
              <a:rPr lang="en-US" sz="1400" dirty="0" err="1"/>
              <a:t>DaemonSet</a:t>
            </a:r>
            <a:r>
              <a:rPr lang="en-US" sz="1400" dirty="0"/>
              <a:t>, covering all nodes, would be used for each type of daemon. A more complex setup might use multiple </a:t>
            </a:r>
            <a:r>
              <a:rPr lang="en-US" sz="1400" dirty="0" err="1"/>
              <a:t>DaemonSets</a:t>
            </a:r>
            <a:r>
              <a:rPr lang="en-US" sz="1400" dirty="0"/>
              <a:t> for a single type of daemon, but with different flags and/or different memory and </a:t>
            </a:r>
            <a:r>
              <a:rPr lang="en-US" sz="1400" dirty="0" err="1"/>
              <a:t>cpu</a:t>
            </a:r>
            <a:r>
              <a:rPr lang="en-US" sz="1400" dirty="0"/>
              <a:t> requests for different hardware types</a:t>
            </a:r>
          </a:p>
          <a:p>
            <a:pPr marL="0" indent="0">
              <a:buNone/>
            </a:pPr>
            <a:endParaRPr lang="en-US" sz="1400" dirty="0"/>
          </a:p>
          <a:p>
            <a:pPr marL="0" indent="0">
              <a:buNone/>
            </a:pPr>
            <a:r>
              <a:rPr lang="en-US" sz="1400" dirty="0"/>
              <a:t>Ref: </a:t>
            </a:r>
            <a:r>
              <a:rPr lang="en-US" sz="1400" dirty="0">
                <a:hlinkClick r:id="rId2"/>
              </a:rPr>
              <a:t>https://kubernetes.io/docs/concepts/workloads/controllers/daemonset/</a:t>
            </a:r>
            <a:endParaRPr lang="en-US" sz="1400" dirty="0"/>
          </a:p>
        </p:txBody>
      </p:sp>
      <p:pic>
        <p:nvPicPr>
          <p:cNvPr id="5" name="Picture 4">
            <a:extLst>
              <a:ext uri="{FF2B5EF4-FFF2-40B4-BE49-F238E27FC236}">
                <a16:creationId xmlns:a16="http://schemas.microsoft.com/office/drawing/2014/main" id="{8C691974-A27C-4DE2-A5FE-1148AAAD1C62}"/>
              </a:ext>
            </a:extLst>
          </p:cNvPr>
          <p:cNvPicPr>
            <a:picLocks noChangeAspect="1"/>
          </p:cNvPicPr>
          <p:nvPr/>
        </p:nvPicPr>
        <p:blipFill>
          <a:blip r:embed="rId3"/>
          <a:stretch>
            <a:fillRect/>
          </a:stretch>
        </p:blipFill>
        <p:spPr>
          <a:xfrm>
            <a:off x="6969642" y="640263"/>
            <a:ext cx="4736963" cy="5898759"/>
          </a:xfrm>
          <a:prstGeom prst="rect">
            <a:avLst/>
          </a:prstGeom>
        </p:spPr>
      </p:pic>
    </p:spTree>
    <p:extLst>
      <p:ext uri="{BB962C8B-B14F-4D97-AF65-F5344CB8AC3E}">
        <p14:creationId xmlns:p14="http://schemas.microsoft.com/office/powerpoint/2010/main" val="296645702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BB6ABA5-10E7-4980-AF0D-050DC66A1827}"/>
              </a:ext>
            </a:extLst>
          </p:cNvPr>
          <p:cNvSpPr>
            <a:spLocks noGrp="1"/>
          </p:cNvSpPr>
          <p:nvPr>
            <p:ph type="title"/>
          </p:nvPr>
        </p:nvSpPr>
        <p:spPr>
          <a:xfrm>
            <a:off x="4384039" y="365125"/>
            <a:ext cx="7164493" cy="1325563"/>
          </a:xfrm>
        </p:spPr>
        <p:txBody>
          <a:bodyPr>
            <a:normAutofit/>
          </a:bodyPr>
          <a:lstStyle/>
          <a:p>
            <a:r>
              <a:rPr lang="en-US" b="1" dirty="0"/>
              <a:t>Jobs</a:t>
            </a:r>
            <a:endParaRPr lang="en-US" dirty="0"/>
          </a:p>
        </p:txBody>
      </p:sp>
      <p:pic>
        <p:nvPicPr>
          <p:cNvPr id="4" name="Picture 3">
            <a:extLst>
              <a:ext uri="{FF2B5EF4-FFF2-40B4-BE49-F238E27FC236}">
                <a16:creationId xmlns:a16="http://schemas.microsoft.com/office/drawing/2014/main" id="{72ACEFF5-2F13-4238-B65A-8F7663580DE0}"/>
              </a:ext>
            </a:extLst>
          </p:cNvPr>
          <p:cNvPicPr>
            <a:picLocks noChangeAspect="1"/>
          </p:cNvPicPr>
          <p:nvPr/>
        </p:nvPicPr>
        <p:blipFill>
          <a:blip r:embed="rId2"/>
          <a:stretch>
            <a:fillRect/>
          </a:stretch>
        </p:blipFill>
        <p:spPr>
          <a:xfrm>
            <a:off x="191386" y="2542292"/>
            <a:ext cx="3714631" cy="3135493"/>
          </a:xfrm>
          <a:prstGeom prst="rect">
            <a:avLst/>
          </a:prstGeom>
        </p:spPr>
      </p:pic>
      <p:sp>
        <p:nvSpPr>
          <p:cNvPr id="3" name="Content Placeholder 2">
            <a:extLst>
              <a:ext uri="{FF2B5EF4-FFF2-40B4-BE49-F238E27FC236}">
                <a16:creationId xmlns:a16="http://schemas.microsoft.com/office/drawing/2014/main" id="{96D0C34C-2024-4E4C-A562-6DCE66589E86}"/>
              </a:ext>
            </a:extLst>
          </p:cNvPr>
          <p:cNvSpPr>
            <a:spLocks noGrp="1"/>
          </p:cNvSpPr>
          <p:nvPr>
            <p:ph idx="1"/>
          </p:nvPr>
        </p:nvSpPr>
        <p:spPr>
          <a:xfrm>
            <a:off x="4387515" y="2022601"/>
            <a:ext cx="7161017" cy="4154361"/>
          </a:xfrm>
        </p:spPr>
        <p:txBody>
          <a:bodyPr>
            <a:normAutofit/>
          </a:bodyPr>
          <a:lstStyle/>
          <a:p>
            <a:r>
              <a:rPr lang="en-US" sz="1700" dirty="0"/>
              <a:t>A Job creates one or more Pods and ensures that a specified number of them successfully terminate. As pods successfully complete, the Job tracks the successful completions. When a specified number of successful completions is reached, the task (</a:t>
            </a:r>
            <a:r>
              <a:rPr lang="en-US" sz="1700"/>
              <a:t>ie</a:t>
            </a:r>
            <a:r>
              <a:rPr lang="en-US" sz="1700" dirty="0"/>
              <a:t>, Job) is complete. Deleting a Job will clean up the Pods it created.</a:t>
            </a:r>
          </a:p>
          <a:p>
            <a:r>
              <a:rPr lang="en-US" sz="1700" dirty="0"/>
              <a:t>A simple case is to create one Job object in order to reliably run one Pod to completion. The Job object will start a new Pod if the first Pod fails or is deleted (for example due to a node hardware failure or a node reboot).</a:t>
            </a:r>
          </a:p>
          <a:p>
            <a:r>
              <a:rPr lang="en-US" sz="1700" dirty="0"/>
              <a:t>You can also use a Job to run multiple Pods in parallel</a:t>
            </a:r>
          </a:p>
          <a:p>
            <a:pPr marL="0" indent="0">
              <a:buNone/>
            </a:pPr>
            <a:r>
              <a:rPr lang="en-US" sz="1700"/>
              <a:t>kubectl</a:t>
            </a:r>
            <a:r>
              <a:rPr lang="en-US" sz="1700" dirty="0"/>
              <a:t> describe jobs/pi</a:t>
            </a:r>
          </a:p>
          <a:p>
            <a:pPr marL="0" indent="0">
              <a:buNone/>
            </a:pPr>
            <a:r>
              <a:rPr lang="en-US" sz="1700" dirty="0"/>
              <a:t>To list all the Pods that belong to a Job in a machine readable form, you can use a command like this.</a:t>
            </a:r>
          </a:p>
          <a:p>
            <a:pPr marL="0" indent="0">
              <a:buNone/>
            </a:pPr>
            <a:r>
              <a:rPr lang="en-US" sz="1700" dirty="0"/>
              <a:t>pods=$(</a:t>
            </a:r>
            <a:r>
              <a:rPr lang="en-US" sz="1700"/>
              <a:t>kubectl</a:t>
            </a:r>
            <a:r>
              <a:rPr lang="en-US" sz="1700" dirty="0"/>
              <a:t> get pods --selector=job-name=pi --output=</a:t>
            </a:r>
            <a:r>
              <a:rPr lang="en-US" sz="1700"/>
              <a:t>jsonpath</a:t>
            </a:r>
            <a:r>
              <a:rPr lang="en-US" sz="1700" dirty="0"/>
              <a:t>='{.items[*].metadata.name}')</a:t>
            </a:r>
          </a:p>
          <a:p>
            <a:pPr marL="0" indent="0">
              <a:buNone/>
            </a:pPr>
            <a:endParaRPr lang="en-US" sz="1700" dirty="0"/>
          </a:p>
          <a:p>
            <a:pPr marL="0" indent="0">
              <a:buNone/>
            </a:pPr>
            <a:endParaRPr lang="en-US" sz="1700" dirty="0"/>
          </a:p>
        </p:txBody>
      </p:sp>
    </p:spTree>
    <p:extLst>
      <p:ext uri="{BB962C8B-B14F-4D97-AF65-F5344CB8AC3E}">
        <p14:creationId xmlns:p14="http://schemas.microsoft.com/office/powerpoint/2010/main" val="308197777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FD7F0F-6644-4202-8699-E6412A932EA2}"/>
              </a:ext>
            </a:extLst>
          </p:cNvPr>
          <p:cNvSpPr>
            <a:spLocks noGrp="1"/>
          </p:cNvSpPr>
          <p:nvPr>
            <p:ph type="title"/>
          </p:nvPr>
        </p:nvSpPr>
        <p:spPr>
          <a:xfrm>
            <a:off x="643467" y="321734"/>
            <a:ext cx="10905066" cy="1135737"/>
          </a:xfrm>
        </p:spPr>
        <p:txBody>
          <a:bodyPr>
            <a:normAutofit/>
          </a:bodyPr>
          <a:lstStyle/>
          <a:p>
            <a:r>
              <a:rPr lang="en-US" sz="3600" b="1"/>
              <a:t>Namespaces</a:t>
            </a:r>
            <a:br>
              <a:rPr lang="en-US" sz="3600" b="1"/>
            </a:br>
            <a:endParaRPr lang="en-US" sz="3600"/>
          </a:p>
        </p:txBody>
      </p:sp>
      <p:sp>
        <p:nvSpPr>
          <p:cNvPr id="3" name="Content Placeholder 2">
            <a:extLst>
              <a:ext uri="{FF2B5EF4-FFF2-40B4-BE49-F238E27FC236}">
                <a16:creationId xmlns:a16="http://schemas.microsoft.com/office/drawing/2014/main" id="{AF5F2E30-C298-4AF1-9938-091CAB180750}"/>
              </a:ext>
            </a:extLst>
          </p:cNvPr>
          <p:cNvSpPr>
            <a:spLocks noGrp="1"/>
          </p:cNvSpPr>
          <p:nvPr>
            <p:ph idx="1"/>
          </p:nvPr>
        </p:nvSpPr>
        <p:spPr>
          <a:xfrm>
            <a:off x="643467" y="988828"/>
            <a:ext cx="10905066" cy="5188135"/>
          </a:xfrm>
        </p:spPr>
        <p:txBody>
          <a:bodyPr>
            <a:normAutofit fontScale="92500" lnSpcReduction="10000"/>
          </a:bodyPr>
          <a:lstStyle/>
          <a:p>
            <a:pPr marL="0" indent="0">
              <a:buNone/>
            </a:pPr>
            <a:r>
              <a:rPr lang="en-US" sz="1600" dirty="0"/>
              <a:t>Kubernetes supports multiple virtual clusters backed by the same physical cluster. These virtual clusters are called namespaces.</a:t>
            </a:r>
          </a:p>
          <a:p>
            <a:pPr marL="0" indent="0">
              <a:buNone/>
            </a:pPr>
            <a:r>
              <a:rPr lang="en-US" sz="1600" dirty="0"/>
              <a:t>Namespaces are intended for use in environments with many users spread across multiple teams, or projects. For clusters with a few to tens of users, you should not need to create or think about namespaces at all. Start using namespaces when you need the features they provide.</a:t>
            </a:r>
          </a:p>
          <a:p>
            <a:pPr marL="0" indent="0">
              <a:buNone/>
            </a:pPr>
            <a:r>
              <a:rPr lang="en-US" sz="1600" dirty="0" err="1"/>
              <a:t>kubectl</a:t>
            </a:r>
            <a:r>
              <a:rPr lang="en-US" sz="1600" dirty="0"/>
              <a:t> get namespace</a:t>
            </a:r>
          </a:p>
          <a:p>
            <a:pPr marL="0" indent="0">
              <a:buNone/>
            </a:pPr>
            <a:r>
              <a:rPr lang="en-US" sz="1600" dirty="0" err="1"/>
              <a:t>kubectl</a:t>
            </a:r>
            <a:r>
              <a:rPr lang="en-US" sz="1600" dirty="0"/>
              <a:t> run </a:t>
            </a:r>
            <a:r>
              <a:rPr lang="en-US" sz="1600" dirty="0" err="1"/>
              <a:t>nginx</a:t>
            </a:r>
            <a:r>
              <a:rPr lang="en-US" sz="1600" dirty="0"/>
              <a:t> --image=</a:t>
            </a:r>
            <a:r>
              <a:rPr lang="en-US" sz="1600" dirty="0" err="1"/>
              <a:t>nginx</a:t>
            </a:r>
            <a:r>
              <a:rPr lang="en-US" sz="1600" dirty="0"/>
              <a:t> --namespace=&lt;insert-namespace-name-here&gt;</a:t>
            </a:r>
          </a:p>
          <a:p>
            <a:pPr marL="0" indent="0">
              <a:buNone/>
            </a:pPr>
            <a:r>
              <a:rPr lang="en-US" sz="1600" dirty="0" err="1"/>
              <a:t>kubectl</a:t>
            </a:r>
            <a:r>
              <a:rPr lang="en-US" sz="1600" dirty="0"/>
              <a:t> get pods --namespace=&lt;insert-namespace-name-here&gt;</a:t>
            </a:r>
          </a:p>
          <a:p>
            <a:r>
              <a:rPr lang="en-US" sz="1600" dirty="0"/>
              <a:t>You can permanently save the namespace for all subsequent </a:t>
            </a:r>
            <a:r>
              <a:rPr lang="en-US" sz="1600" dirty="0" err="1"/>
              <a:t>kubectl</a:t>
            </a:r>
            <a:r>
              <a:rPr lang="en-US" sz="1600" dirty="0"/>
              <a:t> commands in that context.</a:t>
            </a:r>
          </a:p>
          <a:p>
            <a:pPr marL="0" indent="0">
              <a:buNone/>
            </a:pPr>
            <a:r>
              <a:rPr lang="en-US" sz="1600" dirty="0"/>
              <a:t>      that means we can switch to namespace</a:t>
            </a:r>
          </a:p>
          <a:p>
            <a:pPr marL="0" indent="0">
              <a:buNone/>
            </a:pPr>
            <a:r>
              <a:rPr lang="en-US" sz="1600" dirty="0"/>
              <a:t>      </a:t>
            </a:r>
            <a:r>
              <a:rPr lang="en-US" sz="1600" dirty="0" err="1"/>
              <a:t>kubectl</a:t>
            </a:r>
            <a:r>
              <a:rPr lang="en-US" sz="1600" dirty="0"/>
              <a:t> config set-context --current --namespace=&lt;insert-namespace-name-here&gt;</a:t>
            </a:r>
          </a:p>
          <a:p>
            <a:pPr marL="0" indent="0">
              <a:buNone/>
            </a:pPr>
            <a:r>
              <a:rPr lang="en-US" sz="1600" dirty="0"/>
              <a:t>      # Validate it</a:t>
            </a:r>
          </a:p>
          <a:p>
            <a:pPr marL="0" indent="0">
              <a:buNone/>
            </a:pPr>
            <a:r>
              <a:rPr lang="en-US" sz="1600" dirty="0"/>
              <a:t>      </a:t>
            </a:r>
            <a:r>
              <a:rPr lang="en-US" sz="1600" dirty="0" err="1"/>
              <a:t>kubectl</a:t>
            </a:r>
            <a:r>
              <a:rPr lang="en-US" sz="1600" dirty="0"/>
              <a:t> config view --minify | grep namespace:</a:t>
            </a:r>
          </a:p>
          <a:p>
            <a:r>
              <a:rPr lang="en-US" sz="1600" dirty="0"/>
              <a:t>To see which Kubernetes resources are and aren't in a namespace:</a:t>
            </a:r>
          </a:p>
          <a:p>
            <a:pPr marL="0" indent="0">
              <a:buNone/>
            </a:pPr>
            <a:r>
              <a:rPr lang="en-US" sz="1600" dirty="0"/>
              <a:t>      # In a namespace</a:t>
            </a:r>
          </a:p>
          <a:p>
            <a:pPr marL="0" indent="0">
              <a:buNone/>
            </a:pPr>
            <a:r>
              <a:rPr lang="en-US" sz="1600" dirty="0"/>
              <a:t>     </a:t>
            </a:r>
            <a:r>
              <a:rPr lang="en-US" sz="1600" dirty="0" err="1"/>
              <a:t>kubectl</a:t>
            </a:r>
            <a:r>
              <a:rPr lang="en-US" sz="1600" dirty="0"/>
              <a:t> </a:t>
            </a:r>
            <a:r>
              <a:rPr lang="en-US" sz="1600" dirty="0" err="1"/>
              <a:t>api</a:t>
            </a:r>
            <a:r>
              <a:rPr lang="en-US" sz="1600" dirty="0"/>
              <a:t>-resources --</a:t>
            </a:r>
            <a:r>
              <a:rPr lang="en-US" sz="1600" dirty="0" err="1"/>
              <a:t>namespaced</a:t>
            </a:r>
            <a:r>
              <a:rPr lang="en-US" sz="1600" dirty="0"/>
              <a:t>=true</a:t>
            </a:r>
          </a:p>
          <a:p>
            <a:pPr marL="0" indent="0">
              <a:buNone/>
            </a:pPr>
            <a:r>
              <a:rPr lang="en-US" sz="1600" dirty="0"/>
              <a:t>    # Not in a namespace</a:t>
            </a:r>
          </a:p>
          <a:p>
            <a:pPr marL="0" indent="0">
              <a:buNone/>
            </a:pPr>
            <a:r>
              <a:rPr lang="en-US" sz="1600" dirty="0"/>
              <a:t>    </a:t>
            </a:r>
            <a:r>
              <a:rPr lang="en-US" sz="1600" dirty="0" err="1"/>
              <a:t>kubectl</a:t>
            </a:r>
            <a:r>
              <a:rPr lang="en-US" sz="1600" dirty="0"/>
              <a:t> </a:t>
            </a:r>
            <a:r>
              <a:rPr lang="en-US" sz="1600" dirty="0" err="1"/>
              <a:t>api</a:t>
            </a:r>
            <a:r>
              <a:rPr lang="en-US" sz="1600" dirty="0"/>
              <a:t>-resources --</a:t>
            </a:r>
            <a:r>
              <a:rPr lang="en-US" sz="1600" dirty="0" err="1"/>
              <a:t>namespaced</a:t>
            </a:r>
            <a:r>
              <a:rPr lang="en-US" sz="1600" dirty="0"/>
              <a:t>=false</a:t>
            </a:r>
          </a:p>
          <a:p>
            <a:pPr marL="0" indent="0">
              <a:buNone/>
            </a:pPr>
            <a:endParaRPr lang="en-US" sz="1600" dirty="0"/>
          </a:p>
          <a:p>
            <a:pPr marL="0" indent="0">
              <a:buNone/>
            </a:pPr>
            <a:endParaRPr lang="en-US" sz="1600" dirty="0"/>
          </a:p>
        </p:txBody>
      </p:sp>
      <p:sp>
        <p:nvSpPr>
          <p:cNvPr id="17"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2977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7DD742-479A-493B-AF0A-3AA3C134F523}"/>
              </a:ext>
            </a:extLst>
          </p:cNvPr>
          <p:cNvSpPr>
            <a:spLocks noGrp="1"/>
          </p:cNvSpPr>
          <p:nvPr>
            <p:ph type="title"/>
          </p:nvPr>
        </p:nvSpPr>
        <p:spPr>
          <a:xfrm>
            <a:off x="4384039" y="365125"/>
            <a:ext cx="7164493" cy="1325563"/>
          </a:xfrm>
        </p:spPr>
        <p:txBody>
          <a:bodyPr>
            <a:normAutofit/>
          </a:bodyPr>
          <a:lstStyle/>
          <a:p>
            <a:r>
              <a:rPr lang="en-US" dirty="0"/>
              <a:t>Label &amp; Selectors</a:t>
            </a:r>
          </a:p>
        </p:txBody>
      </p:sp>
      <p:pic>
        <p:nvPicPr>
          <p:cNvPr id="6" name="Picture 5">
            <a:extLst>
              <a:ext uri="{FF2B5EF4-FFF2-40B4-BE49-F238E27FC236}">
                <a16:creationId xmlns:a16="http://schemas.microsoft.com/office/drawing/2014/main" id="{9064E9DC-7B47-4962-BBFF-44CE58940FEE}"/>
              </a:ext>
            </a:extLst>
          </p:cNvPr>
          <p:cNvPicPr>
            <a:picLocks noChangeAspect="1"/>
          </p:cNvPicPr>
          <p:nvPr/>
        </p:nvPicPr>
        <p:blipFill>
          <a:blip r:embed="rId2"/>
          <a:stretch>
            <a:fillRect/>
          </a:stretch>
        </p:blipFill>
        <p:spPr>
          <a:xfrm>
            <a:off x="482260" y="3537539"/>
            <a:ext cx="3425957" cy="2639423"/>
          </a:xfrm>
          <a:prstGeom prst="rect">
            <a:avLst/>
          </a:prstGeom>
        </p:spPr>
      </p:pic>
      <p:sp>
        <p:nvSpPr>
          <p:cNvPr id="3" name="Content Placeholder 2">
            <a:extLst>
              <a:ext uri="{FF2B5EF4-FFF2-40B4-BE49-F238E27FC236}">
                <a16:creationId xmlns:a16="http://schemas.microsoft.com/office/drawing/2014/main" id="{845DC88E-D50E-4D91-BC94-8FE864AB2E14}"/>
              </a:ext>
            </a:extLst>
          </p:cNvPr>
          <p:cNvSpPr>
            <a:spLocks noGrp="1"/>
          </p:cNvSpPr>
          <p:nvPr>
            <p:ph idx="1"/>
          </p:nvPr>
        </p:nvSpPr>
        <p:spPr>
          <a:xfrm>
            <a:off x="4387515" y="2022601"/>
            <a:ext cx="7161017" cy="4154361"/>
          </a:xfrm>
        </p:spPr>
        <p:txBody>
          <a:bodyPr>
            <a:normAutofit/>
          </a:bodyPr>
          <a:lstStyle/>
          <a:p>
            <a:pPr marL="0" indent="0">
              <a:buNone/>
            </a:pPr>
            <a:r>
              <a:rPr lang="en-US" sz="1600" i="1" dirty="0"/>
              <a:t>Labels</a:t>
            </a:r>
            <a:r>
              <a:rPr lang="en-US" sz="1600" dirty="0"/>
              <a:t> are key/value pairs that are attached to objects, such as pods. Labels are intended to be used to specify identifying attributes of objects that are meaningful and relevant to users, but do not directly imply semantics to the core system. Labels can be used to organize and to select subsets of objects. Labels can be attached to objects at creation time and subsequently added and modified at any time. Each object can have a set of key/value labels defined. Each Key must be unique for a given object.</a:t>
            </a:r>
          </a:p>
          <a:p>
            <a:pPr marL="0" indent="0">
              <a:buNone/>
            </a:pPr>
            <a:r>
              <a:rPr lang="en-US" sz="1600" dirty="0"/>
              <a:t>Two types of </a:t>
            </a:r>
            <a:r>
              <a:rPr lang="en-US" sz="1600" dirty="0" err="1"/>
              <a:t>lables</a:t>
            </a:r>
            <a:r>
              <a:rPr lang="en-US" sz="1600" dirty="0"/>
              <a:t> are there.</a:t>
            </a:r>
          </a:p>
          <a:p>
            <a:pPr marL="342900" indent="-342900">
              <a:buAutoNum type="arabicPeriod"/>
            </a:pPr>
            <a:r>
              <a:rPr lang="en-US" sz="1600" dirty="0"/>
              <a:t>Equality-based requirement: Equality- or inequality-based requirements allow filtering by label keys and values. Matching objects must satisfy all of the specified label constraints, though they may have additional labels as well. Three kinds of operators are admitted =,==,!=. The first two represent equality (and are simply synonyms), while the latter represents inequality. For example:</a:t>
            </a:r>
          </a:p>
          <a:p>
            <a:pPr marL="0" indent="0">
              <a:buNone/>
            </a:pPr>
            <a:r>
              <a:rPr lang="en-US" sz="1600" dirty="0"/>
              <a:t>         One usage scenario for equality-based label requirement is for Pods to specify node selection criteria. For example, the sample Pod below          selects nodes with the label "accelerator=nvidia-tesla-p100".</a:t>
            </a:r>
          </a:p>
          <a:p>
            <a:pPr marL="0" indent="0">
              <a:buNone/>
            </a:pPr>
            <a:endParaRPr lang="en-US" sz="1600" dirty="0"/>
          </a:p>
          <a:p>
            <a:pPr marL="342900" indent="-342900">
              <a:buAutoNum type="arabicPeriod"/>
            </a:pPr>
            <a:endParaRPr lang="en-US" sz="1600" dirty="0"/>
          </a:p>
        </p:txBody>
      </p:sp>
    </p:spTree>
    <p:extLst>
      <p:ext uri="{BB962C8B-B14F-4D97-AF65-F5344CB8AC3E}">
        <p14:creationId xmlns:p14="http://schemas.microsoft.com/office/powerpoint/2010/main" val="295432843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38FFB1F-EBD0-441E-88EF-9B332CA6E743}"/>
              </a:ext>
            </a:extLst>
          </p:cNvPr>
          <p:cNvPicPr>
            <a:picLocks noChangeAspect="1"/>
          </p:cNvPicPr>
          <p:nvPr/>
        </p:nvPicPr>
        <p:blipFill>
          <a:blip r:embed="rId2"/>
          <a:stretch>
            <a:fillRect/>
          </a:stretch>
        </p:blipFill>
        <p:spPr>
          <a:xfrm>
            <a:off x="480060" y="2109048"/>
            <a:ext cx="3425957" cy="2639423"/>
          </a:xfrm>
          <a:prstGeom prst="rect">
            <a:avLst/>
          </a:prstGeom>
        </p:spPr>
      </p:pic>
      <p:sp>
        <p:nvSpPr>
          <p:cNvPr id="3" name="Content Placeholder 2">
            <a:extLst>
              <a:ext uri="{FF2B5EF4-FFF2-40B4-BE49-F238E27FC236}">
                <a16:creationId xmlns:a16="http://schemas.microsoft.com/office/drawing/2014/main" id="{3024D5E8-F6D1-4EA5-A1A0-45F8B75AE3AB}"/>
              </a:ext>
            </a:extLst>
          </p:cNvPr>
          <p:cNvSpPr>
            <a:spLocks noGrp="1"/>
          </p:cNvSpPr>
          <p:nvPr>
            <p:ph idx="1"/>
          </p:nvPr>
        </p:nvSpPr>
        <p:spPr>
          <a:xfrm>
            <a:off x="4387515" y="2022601"/>
            <a:ext cx="7161017" cy="4154361"/>
          </a:xfrm>
        </p:spPr>
        <p:txBody>
          <a:bodyPr>
            <a:normAutofit/>
          </a:bodyPr>
          <a:lstStyle/>
          <a:p>
            <a:pPr marL="0" indent="0">
              <a:buNone/>
            </a:pPr>
            <a:r>
              <a:rPr lang="en-US" sz="1400" dirty="0"/>
              <a:t>2. </a:t>
            </a:r>
            <a:r>
              <a:rPr lang="en-US" sz="1400" i="1" dirty="0"/>
              <a:t>Set-based</a:t>
            </a:r>
            <a:r>
              <a:rPr lang="en-US" sz="1400" dirty="0"/>
              <a:t> requirement</a:t>
            </a:r>
          </a:p>
          <a:p>
            <a:pPr marL="0" indent="0">
              <a:buNone/>
            </a:pPr>
            <a:r>
              <a:rPr lang="en-US" sz="1400" dirty="0"/>
              <a:t>Set-based label requirements allow filtering keys according to a set of values. Three kinds of operators are supported: </a:t>
            </a:r>
            <a:r>
              <a:rPr lang="en-US" sz="1400" dirty="0" err="1"/>
              <a:t>in,notin</a:t>
            </a:r>
            <a:r>
              <a:rPr lang="en-US" sz="1400" dirty="0"/>
              <a:t> and exists (only the key identifier). For example:</a:t>
            </a:r>
          </a:p>
          <a:p>
            <a:pPr marL="0" indent="0">
              <a:buNone/>
            </a:pPr>
            <a:r>
              <a:rPr lang="en-US" sz="1400" dirty="0"/>
              <a:t>environment in (production, </a:t>
            </a:r>
            <a:r>
              <a:rPr lang="en-US" sz="1400" dirty="0" err="1"/>
              <a:t>qa</a:t>
            </a:r>
            <a:r>
              <a:rPr lang="en-US" sz="1400" dirty="0"/>
              <a:t>)</a:t>
            </a:r>
          </a:p>
          <a:p>
            <a:pPr marL="0" indent="0">
              <a:buNone/>
            </a:pPr>
            <a:r>
              <a:rPr lang="en-US" sz="1400" dirty="0"/>
              <a:t>tier </a:t>
            </a:r>
            <a:r>
              <a:rPr lang="en-US" sz="1400" dirty="0" err="1"/>
              <a:t>notin</a:t>
            </a:r>
            <a:r>
              <a:rPr lang="en-US" sz="1400" dirty="0"/>
              <a:t> (frontend, backend)</a:t>
            </a:r>
          </a:p>
          <a:p>
            <a:pPr marL="0" indent="0">
              <a:buNone/>
            </a:pPr>
            <a:r>
              <a:rPr lang="en-US" sz="1400" dirty="0"/>
              <a:t>partition</a:t>
            </a:r>
          </a:p>
          <a:p>
            <a:pPr marL="0" indent="0">
              <a:buNone/>
            </a:pPr>
            <a:r>
              <a:rPr lang="en-US" sz="1400" dirty="0"/>
              <a:t>!partition</a:t>
            </a:r>
          </a:p>
          <a:p>
            <a:pPr marL="0" indent="0">
              <a:buNone/>
            </a:pPr>
            <a:endParaRPr lang="en-US" sz="1400" dirty="0"/>
          </a:p>
          <a:p>
            <a:pPr marL="0" indent="0">
              <a:buNone/>
            </a:pPr>
            <a:r>
              <a:rPr lang="en-US" sz="1400" dirty="0" err="1"/>
              <a:t>matchLabels</a:t>
            </a:r>
            <a:r>
              <a:rPr lang="en-US" sz="1400" dirty="0"/>
              <a:t> is a map of {</a:t>
            </a:r>
            <a:r>
              <a:rPr lang="en-US" sz="1400" dirty="0" err="1"/>
              <a:t>key,value</a:t>
            </a:r>
            <a:r>
              <a:rPr lang="en-US" sz="1400" dirty="0"/>
              <a:t>} pairs. A single {</a:t>
            </a:r>
            <a:r>
              <a:rPr lang="en-US" sz="1400" dirty="0" err="1"/>
              <a:t>key,value</a:t>
            </a:r>
            <a:r>
              <a:rPr lang="en-US" sz="1400" dirty="0"/>
              <a:t>} in the </a:t>
            </a:r>
            <a:r>
              <a:rPr lang="en-US" sz="1400" dirty="0" err="1"/>
              <a:t>matchLabels</a:t>
            </a:r>
            <a:r>
              <a:rPr lang="en-US" sz="1400" dirty="0"/>
              <a:t> map is equivalent to an element of </a:t>
            </a:r>
            <a:r>
              <a:rPr lang="en-US" sz="1400" dirty="0" err="1"/>
              <a:t>matchExpressions</a:t>
            </a:r>
            <a:r>
              <a:rPr lang="en-US" sz="1400" dirty="0"/>
              <a:t>, whose key field is "key", the operator is "In", and the values array contains only "value". </a:t>
            </a:r>
            <a:r>
              <a:rPr lang="en-US" sz="1400" dirty="0" err="1"/>
              <a:t>matchExpressions</a:t>
            </a:r>
            <a:r>
              <a:rPr lang="en-US" sz="1400" dirty="0"/>
              <a:t> is a list of pod selector requirements. Valid operators include In, </a:t>
            </a:r>
            <a:r>
              <a:rPr lang="en-US" sz="1400" dirty="0" err="1"/>
              <a:t>NotIn</a:t>
            </a:r>
            <a:r>
              <a:rPr lang="en-US" sz="1400" dirty="0"/>
              <a:t>, Exists, and </a:t>
            </a:r>
            <a:r>
              <a:rPr lang="en-US" sz="1400" dirty="0" err="1"/>
              <a:t>DoesNotExist</a:t>
            </a:r>
            <a:r>
              <a:rPr lang="en-US" sz="1400" dirty="0"/>
              <a:t>. The values set must be non-empty in the case of In and </a:t>
            </a:r>
            <a:r>
              <a:rPr lang="en-US" sz="1400" dirty="0" err="1"/>
              <a:t>NotIn</a:t>
            </a:r>
            <a:r>
              <a:rPr lang="en-US" sz="1400" dirty="0"/>
              <a:t>. All of the requirements, from both </a:t>
            </a:r>
            <a:r>
              <a:rPr lang="en-US" sz="1400" dirty="0" err="1"/>
              <a:t>matchLabels</a:t>
            </a:r>
            <a:r>
              <a:rPr lang="en-US" sz="1400" dirty="0"/>
              <a:t> and </a:t>
            </a:r>
            <a:r>
              <a:rPr lang="en-US" sz="1400" dirty="0" err="1"/>
              <a:t>matchExpressions</a:t>
            </a:r>
            <a:r>
              <a:rPr lang="en-US" sz="1400" dirty="0"/>
              <a:t> are ANDed together -- they must all be</a:t>
            </a:r>
          </a:p>
          <a:p>
            <a:pPr marL="0" indent="0">
              <a:buNone/>
            </a:pPr>
            <a:endParaRPr lang="en-US" sz="1400" b="1" dirty="0"/>
          </a:p>
        </p:txBody>
      </p:sp>
    </p:spTree>
    <p:extLst>
      <p:ext uri="{BB962C8B-B14F-4D97-AF65-F5344CB8AC3E}">
        <p14:creationId xmlns:p14="http://schemas.microsoft.com/office/powerpoint/2010/main" val="377701951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FD81C3-8329-4385-B300-CA6237231FA9}"/>
              </a:ext>
            </a:extLst>
          </p:cNvPr>
          <p:cNvSpPr>
            <a:spLocks noGrp="1"/>
          </p:cNvSpPr>
          <p:nvPr>
            <p:ph type="title"/>
          </p:nvPr>
        </p:nvSpPr>
        <p:spPr>
          <a:xfrm>
            <a:off x="4384039" y="365125"/>
            <a:ext cx="7164493" cy="1325563"/>
          </a:xfrm>
        </p:spPr>
        <p:txBody>
          <a:bodyPr>
            <a:normAutofit/>
          </a:bodyPr>
          <a:lstStyle/>
          <a:p>
            <a:r>
              <a:rPr lang="en-US" dirty="0"/>
              <a:t>Annotations</a:t>
            </a:r>
          </a:p>
        </p:txBody>
      </p:sp>
      <p:pic>
        <p:nvPicPr>
          <p:cNvPr id="5" name="Picture 4">
            <a:extLst>
              <a:ext uri="{FF2B5EF4-FFF2-40B4-BE49-F238E27FC236}">
                <a16:creationId xmlns:a16="http://schemas.microsoft.com/office/drawing/2014/main" id="{0B584919-3306-458A-A650-83AFC78FAEBA}"/>
              </a:ext>
            </a:extLst>
          </p:cNvPr>
          <p:cNvPicPr>
            <a:picLocks noChangeAspect="1"/>
          </p:cNvPicPr>
          <p:nvPr/>
        </p:nvPicPr>
        <p:blipFill>
          <a:blip r:embed="rId2"/>
          <a:stretch>
            <a:fillRect/>
          </a:stretch>
        </p:blipFill>
        <p:spPr>
          <a:xfrm>
            <a:off x="480060" y="2178850"/>
            <a:ext cx="3425957" cy="2499819"/>
          </a:xfrm>
          <a:prstGeom prst="rect">
            <a:avLst/>
          </a:prstGeom>
        </p:spPr>
      </p:pic>
      <p:sp>
        <p:nvSpPr>
          <p:cNvPr id="3" name="Content Placeholder 2">
            <a:extLst>
              <a:ext uri="{FF2B5EF4-FFF2-40B4-BE49-F238E27FC236}">
                <a16:creationId xmlns:a16="http://schemas.microsoft.com/office/drawing/2014/main" id="{1F899F38-A0F5-491C-8075-F5BEFBB9A892}"/>
              </a:ext>
            </a:extLst>
          </p:cNvPr>
          <p:cNvSpPr>
            <a:spLocks noGrp="1"/>
          </p:cNvSpPr>
          <p:nvPr>
            <p:ph idx="1"/>
          </p:nvPr>
        </p:nvSpPr>
        <p:spPr>
          <a:xfrm>
            <a:off x="4387515" y="1499191"/>
            <a:ext cx="7161017" cy="4677771"/>
          </a:xfrm>
        </p:spPr>
        <p:txBody>
          <a:bodyPr>
            <a:normAutofit/>
          </a:bodyPr>
          <a:lstStyle/>
          <a:p>
            <a:pPr marL="0" indent="0">
              <a:buNone/>
            </a:pPr>
            <a:r>
              <a:rPr lang="en-US" sz="2000" dirty="0"/>
              <a:t>You can use Kubernetes annotations to attach arbitrary non-identifying metadata to objects. Clients such as tools and libraries can retrieve this metadata.</a:t>
            </a:r>
          </a:p>
          <a:p>
            <a:pPr marL="0" indent="0">
              <a:buNone/>
            </a:pPr>
            <a:r>
              <a:rPr lang="en-US" sz="2000" dirty="0"/>
              <a:t>For example, here’s the configuration file for a Pod that has the annotation </a:t>
            </a:r>
            <a:r>
              <a:rPr lang="en-US" sz="2000" dirty="0" err="1"/>
              <a:t>imageregistry</a:t>
            </a:r>
            <a:r>
              <a:rPr lang="en-US" sz="2000" dirty="0"/>
              <a:t>: https://hub.docker.com/ :</a:t>
            </a:r>
          </a:p>
          <a:p>
            <a:pPr marL="0" indent="0">
              <a:buNone/>
            </a:pPr>
            <a:r>
              <a:rPr lang="en-US" sz="2000" dirty="0"/>
              <a:t>Use cases:</a:t>
            </a:r>
          </a:p>
          <a:p>
            <a:r>
              <a:rPr lang="en-US" sz="2000" dirty="0"/>
              <a:t>Build, release, or image information like timestamps, release IDs, git branch, PR numbers, image hashes, and registry address.</a:t>
            </a:r>
          </a:p>
          <a:p>
            <a:r>
              <a:rPr lang="en-US" sz="2000" dirty="0"/>
              <a:t>Pointers to logging, monitoring, analytics, or audit repositories.</a:t>
            </a:r>
          </a:p>
          <a:p>
            <a:r>
              <a:rPr lang="en-US" sz="2000" dirty="0"/>
              <a:t>Client library or tool information that can be used for debugging purposes: for example, name, version, and build information.</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86407081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2897B5-899E-4F44-80D6-A902BE4E2139}"/>
              </a:ext>
            </a:extLst>
          </p:cNvPr>
          <p:cNvSpPr>
            <a:spLocks noGrp="1"/>
          </p:cNvSpPr>
          <p:nvPr>
            <p:ph type="title"/>
          </p:nvPr>
        </p:nvSpPr>
        <p:spPr>
          <a:xfrm>
            <a:off x="838200" y="365125"/>
            <a:ext cx="10515600" cy="1325563"/>
          </a:xfrm>
        </p:spPr>
        <p:txBody>
          <a:bodyPr>
            <a:normAutofit/>
          </a:bodyPr>
          <a:lstStyle/>
          <a:p>
            <a:r>
              <a:rPr lang="en-US" dirty="0"/>
              <a:t>Resource Quota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2B6A903-0682-46C1-BA0D-CAF95E1DD6A5}"/>
              </a:ext>
            </a:extLst>
          </p:cNvPr>
          <p:cNvSpPr>
            <a:spLocks noGrp="1"/>
          </p:cNvSpPr>
          <p:nvPr>
            <p:ph idx="1"/>
          </p:nvPr>
        </p:nvSpPr>
        <p:spPr>
          <a:xfrm>
            <a:off x="838200" y="1825625"/>
            <a:ext cx="10515600" cy="4351338"/>
          </a:xfrm>
        </p:spPr>
        <p:txBody>
          <a:bodyPr>
            <a:normAutofit/>
          </a:bodyPr>
          <a:lstStyle/>
          <a:p>
            <a:pPr marL="0" indent="0">
              <a:buNone/>
            </a:pPr>
            <a:r>
              <a:rPr lang="en-US" sz="2200"/>
              <a:t>When several users or teams share a cluster with a fixed number of nodes, there is a concern that one team could use more than its fair share of resources.</a:t>
            </a:r>
          </a:p>
          <a:p>
            <a:pPr marL="0" indent="0">
              <a:buNone/>
            </a:pPr>
            <a:endParaRPr lang="en-US" sz="2200"/>
          </a:p>
          <a:p>
            <a:pPr marL="0" indent="0">
              <a:buNone/>
            </a:pPr>
            <a:r>
              <a:rPr lang="en-US" sz="2200"/>
              <a:t>Resource quotas are a tool for administrators to address this concern.</a:t>
            </a:r>
          </a:p>
          <a:p>
            <a:pPr marL="0" indent="0">
              <a:buNone/>
            </a:pPr>
            <a:endParaRPr lang="en-US" sz="2200"/>
          </a:p>
          <a:p>
            <a:pPr marL="0" indent="0">
              <a:buNone/>
            </a:pPr>
            <a:r>
              <a:rPr lang="en-US" sz="2200"/>
              <a:t>A resource quota, defined by a </a:t>
            </a:r>
            <a:r>
              <a:rPr lang="en-US" sz="2200" err="1"/>
              <a:t>ResourceQuota</a:t>
            </a:r>
            <a:r>
              <a:rPr lang="en-US" sz="2200"/>
              <a:t> object, provides constraints that limit aggregate resource consumption per namespace. It can limit the quantity of objects that can be created in a namespace by type, as well as the total amount of compute resources that may be consumed by resources in that project.</a:t>
            </a:r>
          </a:p>
          <a:p>
            <a:pPr marL="0" indent="0">
              <a:buNone/>
            </a:pPr>
            <a:r>
              <a:rPr lang="en-US" sz="2200"/>
              <a:t>Ref links: </a:t>
            </a:r>
            <a:r>
              <a:rPr lang="en-US" sz="2200">
                <a:hlinkClick r:id="rId2"/>
              </a:rPr>
              <a:t>https://sysdig.com/blog/kubernetes-limits-requests/</a:t>
            </a:r>
            <a:endParaRPr lang="en-US" sz="2200"/>
          </a:p>
          <a:p>
            <a:pPr marL="0" indent="0">
              <a:buNone/>
            </a:pPr>
            <a:r>
              <a:rPr lang="en-US" sz="2200"/>
              <a:t>                 </a:t>
            </a:r>
            <a:r>
              <a:rPr lang="en-US" sz="2200">
                <a:hlinkClick r:id="rId3"/>
              </a:rPr>
              <a:t>https://kubernetes.io/docs/concepts/policy/resource-quotas/</a:t>
            </a:r>
            <a:endParaRPr lang="en-US" sz="2200"/>
          </a:p>
        </p:txBody>
      </p:sp>
    </p:spTree>
    <p:extLst>
      <p:ext uri="{BB962C8B-B14F-4D97-AF65-F5344CB8AC3E}">
        <p14:creationId xmlns:p14="http://schemas.microsoft.com/office/powerpoint/2010/main" val="426265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8" name="Freeform: Shape 26">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8">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3CC4D03-A8D4-4B73-B169-64CD16EC249C}"/>
              </a:ext>
            </a:extLst>
          </p:cNvPr>
          <p:cNvPicPr/>
          <p:nvPr/>
        </p:nvPicPr>
        <p:blipFill rotWithShape="1">
          <a:blip r:embed="rId2"/>
          <a:srcRect r="7812" b="-1"/>
          <a:stretch/>
        </p:blipFill>
        <p:spPr>
          <a:xfrm>
            <a:off x="364241" y="2267484"/>
            <a:ext cx="6293803" cy="2233396"/>
          </a:xfrm>
          <a:prstGeom prst="rect">
            <a:avLst/>
          </a:prstGeom>
        </p:spPr>
      </p:pic>
      <p:sp>
        <p:nvSpPr>
          <p:cNvPr id="3" name="Content Placeholder 2">
            <a:extLst>
              <a:ext uri="{FF2B5EF4-FFF2-40B4-BE49-F238E27FC236}">
                <a16:creationId xmlns:a16="http://schemas.microsoft.com/office/drawing/2014/main" id="{F28F189A-85C0-4C4D-8CA5-05B4999F837E}"/>
              </a:ext>
            </a:extLst>
          </p:cNvPr>
          <p:cNvSpPr>
            <a:spLocks noGrp="1"/>
          </p:cNvSpPr>
          <p:nvPr>
            <p:ph idx="1"/>
          </p:nvPr>
        </p:nvSpPr>
        <p:spPr>
          <a:xfrm>
            <a:off x="6658044" y="171450"/>
            <a:ext cx="5006336" cy="6610350"/>
          </a:xfrm>
        </p:spPr>
        <p:txBody>
          <a:bodyPr anchor="t">
            <a:normAutofit/>
          </a:bodyPr>
          <a:lstStyle/>
          <a:p>
            <a:pPr marL="0" indent="0">
              <a:buNone/>
            </a:pPr>
            <a:r>
              <a:rPr lang="en-US" sz="1400" dirty="0"/>
              <a:t>Taints and </a:t>
            </a:r>
            <a:r>
              <a:rPr lang="en-US" sz="1400" dirty="0" err="1"/>
              <a:t>Tolerants</a:t>
            </a:r>
            <a:endParaRPr lang="en-US" sz="1400" dirty="0"/>
          </a:p>
          <a:p>
            <a:pPr marL="0" indent="0">
              <a:buNone/>
            </a:pPr>
            <a:endParaRPr lang="en-US" sz="1400" dirty="0"/>
          </a:p>
          <a:p>
            <a:r>
              <a:rPr lang="en-US" sz="1400" dirty="0"/>
              <a:t>Taints and </a:t>
            </a:r>
            <a:r>
              <a:rPr lang="en-US" sz="1400" dirty="0" err="1"/>
              <a:t>tolerants</a:t>
            </a:r>
            <a:r>
              <a:rPr lang="en-US" sz="1400" dirty="0"/>
              <a:t>: Taints set on nodes, </a:t>
            </a:r>
            <a:r>
              <a:rPr lang="en-US" sz="1400" dirty="0" err="1"/>
              <a:t>tolerants</a:t>
            </a:r>
            <a:r>
              <a:rPr lang="en-US" sz="1400" dirty="0"/>
              <a:t> set on pods</a:t>
            </a:r>
          </a:p>
          <a:p>
            <a:r>
              <a:rPr lang="en-US" sz="1400" dirty="0" err="1"/>
              <a:t>Kubectl</a:t>
            </a:r>
            <a:r>
              <a:rPr lang="en-US" sz="1400" dirty="0"/>
              <a:t> taint nodes node-name key=</a:t>
            </a:r>
            <a:r>
              <a:rPr lang="en-US" sz="1400" dirty="0" err="1"/>
              <a:t>value:taint-effect</a:t>
            </a:r>
            <a:endParaRPr lang="en-US" sz="1400" dirty="0"/>
          </a:p>
          <a:p>
            <a:r>
              <a:rPr lang="en-US" sz="1400" dirty="0" err="1"/>
              <a:t>NoSchedule</a:t>
            </a:r>
            <a:r>
              <a:rPr lang="en-US" sz="1400" dirty="0"/>
              <a:t>: New pods will not be scheduled on nodes which are not having the toleration in </a:t>
            </a:r>
            <a:r>
              <a:rPr lang="en-US" sz="1400" dirty="0" err="1"/>
              <a:t>yaml</a:t>
            </a:r>
            <a:r>
              <a:rPr lang="en-US" sz="1400" dirty="0"/>
              <a:t> file. It wont evict the existing pods</a:t>
            </a:r>
          </a:p>
          <a:p>
            <a:r>
              <a:rPr lang="en-US" sz="1400" dirty="0" err="1"/>
              <a:t>PreferNoScheule</a:t>
            </a:r>
            <a:r>
              <a:rPr lang="en-US" sz="1400" dirty="0"/>
              <a:t>: system will try to avoid not deploying the new pods which are not having toleration, but that is not guaranteed</a:t>
            </a:r>
          </a:p>
          <a:p>
            <a:r>
              <a:rPr lang="en-US" sz="1400" dirty="0" err="1"/>
              <a:t>NoExecute</a:t>
            </a:r>
            <a:r>
              <a:rPr lang="en-US" sz="1400" dirty="0"/>
              <a:t>: New pods will be scheduled with tolerations, existing pods will be evicted from node</a:t>
            </a:r>
          </a:p>
          <a:p>
            <a:r>
              <a:rPr lang="en-US" sz="1400" dirty="0"/>
              <a:t>Ex: </a:t>
            </a:r>
            <a:r>
              <a:rPr lang="en-US" sz="1400" dirty="0" err="1"/>
              <a:t>kubectl</a:t>
            </a:r>
            <a:r>
              <a:rPr lang="en-US" sz="1400" dirty="0"/>
              <a:t> taint nodes node1 app=</a:t>
            </a:r>
            <a:r>
              <a:rPr lang="en-US" sz="1400" dirty="0" err="1"/>
              <a:t>blue:NoSchdule</a:t>
            </a:r>
            <a:endParaRPr lang="en-US" sz="1400" dirty="0"/>
          </a:p>
          <a:p>
            <a:r>
              <a:rPr lang="en-US" sz="1400" dirty="0"/>
              <a:t>No pods will be scheduled on the master nodes because taint mechanism already ser up for master</a:t>
            </a:r>
          </a:p>
          <a:p>
            <a:endParaRPr lang="en-US" sz="1400" dirty="0"/>
          </a:p>
          <a:p>
            <a:pPr marL="0" indent="0">
              <a:buNone/>
            </a:pPr>
            <a:endParaRPr lang="en-US" sz="1400" dirty="0"/>
          </a:p>
          <a:p>
            <a:pPr marL="0" indent="0">
              <a:buNone/>
            </a:pPr>
            <a:endParaRPr lang="en-US" sz="1400" dirty="0"/>
          </a:p>
          <a:p>
            <a:pPr marL="0" indent="0">
              <a:buNone/>
            </a:pPr>
            <a:r>
              <a:rPr lang="en-US" sz="1400" dirty="0"/>
              <a:t>Biggest difference: will deploy pod on other untainted nodes also. This will overcome by node affinity </a:t>
            </a:r>
          </a:p>
          <a:p>
            <a:pPr marL="0" indent="0">
              <a:buNone/>
            </a:pPr>
            <a:r>
              <a:rPr lang="en-US" sz="1400" dirty="0"/>
              <a:t>How to </a:t>
            </a:r>
            <a:r>
              <a:rPr lang="en-US" sz="1400" dirty="0" err="1"/>
              <a:t>untaint</a:t>
            </a:r>
            <a:r>
              <a:rPr lang="en-US" sz="1400" dirty="0"/>
              <a:t>  a node</a:t>
            </a:r>
          </a:p>
          <a:p>
            <a:r>
              <a:rPr lang="en-US" sz="1400" dirty="0" err="1"/>
              <a:t>sudo</a:t>
            </a:r>
            <a:r>
              <a:rPr lang="en-US" sz="1400" dirty="0"/>
              <a:t> </a:t>
            </a:r>
            <a:r>
              <a:rPr lang="en-US" sz="1400" dirty="0" err="1"/>
              <a:t>kubectl</a:t>
            </a:r>
            <a:r>
              <a:rPr lang="en-US" sz="1400" dirty="0"/>
              <a:t> taint nodes --all node-role.kubernetes.io/master-</a:t>
            </a:r>
          </a:p>
          <a:p>
            <a:pPr marL="0" indent="0">
              <a:buNone/>
            </a:pPr>
            <a:endParaRPr lang="en-US" sz="1400" dirty="0"/>
          </a:p>
        </p:txBody>
      </p:sp>
      <p:pic>
        <p:nvPicPr>
          <p:cNvPr id="6" name="Picture 5">
            <a:extLst>
              <a:ext uri="{FF2B5EF4-FFF2-40B4-BE49-F238E27FC236}">
                <a16:creationId xmlns:a16="http://schemas.microsoft.com/office/drawing/2014/main" id="{C12A67C7-5234-47ED-BBA2-77AD5A0B97F1}"/>
              </a:ext>
            </a:extLst>
          </p:cNvPr>
          <p:cNvPicPr>
            <a:picLocks noChangeAspect="1"/>
          </p:cNvPicPr>
          <p:nvPr/>
        </p:nvPicPr>
        <p:blipFill>
          <a:blip r:embed="rId3"/>
          <a:stretch>
            <a:fillRect/>
          </a:stretch>
        </p:blipFill>
        <p:spPr>
          <a:xfrm>
            <a:off x="6537023" y="4305723"/>
            <a:ext cx="5724525" cy="647700"/>
          </a:xfrm>
          <a:prstGeom prst="rect">
            <a:avLst/>
          </a:prstGeom>
        </p:spPr>
      </p:pic>
    </p:spTree>
    <p:extLst>
      <p:ext uri="{BB962C8B-B14F-4D97-AF65-F5344CB8AC3E}">
        <p14:creationId xmlns:p14="http://schemas.microsoft.com/office/powerpoint/2010/main" val="113007180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39">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41">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43"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A3FF845D-114D-4469-AC2F-406248E408E4}"/>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solidFill>
                  <a:srgbClr val="FFFFFF"/>
                </a:solidFill>
                <a:latin typeface="+mj-lt"/>
                <a:ea typeface="+mj-ea"/>
                <a:cs typeface="+mj-cs"/>
              </a:rPr>
              <a:t>Node Selectors</a:t>
            </a:r>
          </a:p>
        </p:txBody>
      </p:sp>
      <p:pic>
        <p:nvPicPr>
          <p:cNvPr id="5" name="Picture 4">
            <a:extLst>
              <a:ext uri="{FF2B5EF4-FFF2-40B4-BE49-F238E27FC236}">
                <a16:creationId xmlns:a16="http://schemas.microsoft.com/office/drawing/2014/main" id="{F97D3BDB-23B3-4EB7-A051-3CCF9DC51061}"/>
              </a:ext>
            </a:extLst>
          </p:cNvPr>
          <p:cNvPicPr>
            <a:picLocks noChangeAspect="1"/>
          </p:cNvPicPr>
          <p:nvPr/>
        </p:nvPicPr>
        <p:blipFill rotWithShape="1">
          <a:blip r:embed="rId2"/>
          <a:srcRect r="6059" b="5"/>
          <a:stretch/>
        </p:blipFill>
        <p:spPr>
          <a:xfrm>
            <a:off x="1424902" y="2492376"/>
            <a:ext cx="3209779" cy="3563372"/>
          </a:xfrm>
          <a:prstGeom prst="rect">
            <a:avLst/>
          </a:prstGeom>
        </p:spPr>
      </p:pic>
      <p:sp>
        <p:nvSpPr>
          <p:cNvPr id="3" name="Content Placeholder 2">
            <a:extLst>
              <a:ext uri="{FF2B5EF4-FFF2-40B4-BE49-F238E27FC236}">
                <a16:creationId xmlns:a16="http://schemas.microsoft.com/office/drawing/2014/main" id="{E572E3E7-A178-4EC8-AC5F-C321075B30DB}"/>
              </a:ext>
            </a:extLst>
          </p:cNvPr>
          <p:cNvSpPr>
            <a:spLocks noGrp="1"/>
          </p:cNvSpPr>
          <p:nvPr>
            <p:ph idx="1"/>
          </p:nvPr>
        </p:nvSpPr>
        <p:spPr>
          <a:xfrm>
            <a:off x="4846320" y="2492377"/>
            <a:ext cx="6614159" cy="3481704"/>
          </a:xfrm>
        </p:spPr>
        <p:txBody>
          <a:bodyPr vert="horz" lIns="91440" tIns="45720" rIns="91440" bIns="45720" rtlCol="0">
            <a:normAutofit fontScale="92500" lnSpcReduction="10000"/>
          </a:bodyPr>
          <a:lstStyle/>
          <a:p>
            <a:pPr marL="0" indent="0">
              <a:buNone/>
            </a:pPr>
            <a:r>
              <a:rPr lang="en-US" sz="1700" b="1" dirty="0"/>
              <a:t>Node Selectors:</a:t>
            </a:r>
          </a:p>
          <a:p>
            <a:pPr marL="0" indent="0">
              <a:buNone/>
            </a:pPr>
            <a:r>
              <a:rPr lang="en-US" sz="1700" dirty="0" err="1"/>
              <a:t>NodeSelector</a:t>
            </a:r>
            <a:r>
              <a:rPr lang="en-US" sz="1700" dirty="0"/>
              <a:t> is the simplest recommended form of node selection constraint. </a:t>
            </a:r>
            <a:r>
              <a:rPr lang="en-US" sz="1700" dirty="0" err="1"/>
              <a:t>nodeSelector</a:t>
            </a:r>
            <a:r>
              <a:rPr lang="en-US" sz="1700" dirty="0"/>
              <a:t> is a field of Pod Spec. It specifies a map of key-value pairs. For the pod to be eligible to run on a node, the node must have each of the indicated key-value pairs as labels (it can have additional labels as well). The most common usage is one key-value pair.</a:t>
            </a:r>
          </a:p>
          <a:p>
            <a:pPr marL="0" indent="0">
              <a:buNone/>
            </a:pPr>
            <a:r>
              <a:rPr lang="en-US" sz="1700" dirty="0"/>
              <a:t>This will tell scheduler to deploy pods on which node using labels concept</a:t>
            </a:r>
          </a:p>
          <a:p>
            <a:pPr marL="0" indent="0">
              <a:buNone/>
            </a:pPr>
            <a:r>
              <a:rPr lang="en-US" sz="1700" dirty="0"/>
              <a:t>Here the key and value of the node is “size=Large” same details we will use in </a:t>
            </a:r>
            <a:r>
              <a:rPr lang="en-US" sz="1700" dirty="0" err="1"/>
              <a:t>yaml</a:t>
            </a:r>
            <a:r>
              <a:rPr lang="en-US" sz="1700" dirty="0"/>
              <a:t> file.</a:t>
            </a:r>
          </a:p>
          <a:p>
            <a:r>
              <a:rPr lang="en-US" sz="1700" dirty="0" err="1"/>
              <a:t>Kubectl</a:t>
            </a:r>
            <a:r>
              <a:rPr lang="en-US" sz="1700" dirty="0"/>
              <a:t> label nodes &lt;node-name&gt; &lt;label-key&gt;=&lt;label-value&gt;</a:t>
            </a:r>
          </a:p>
          <a:p>
            <a:r>
              <a:rPr lang="en-US" sz="1700" dirty="0" err="1"/>
              <a:t>Kubeclt</a:t>
            </a:r>
            <a:r>
              <a:rPr lang="en-US" sz="1700" dirty="0"/>
              <a:t> </a:t>
            </a:r>
            <a:r>
              <a:rPr lang="en-US" sz="1700" dirty="0" err="1"/>
              <a:t>lable</a:t>
            </a:r>
            <a:r>
              <a:rPr lang="en-US" sz="1700" dirty="0"/>
              <a:t> nodes node-1 </a:t>
            </a:r>
            <a:r>
              <a:rPr lang="en-US" sz="1700" dirty="0" err="1"/>
              <a:t>disktype</a:t>
            </a:r>
            <a:r>
              <a:rPr lang="en-US" sz="1700" dirty="0"/>
              <a:t>=</a:t>
            </a:r>
            <a:r>
              <a:rPr lang="en-US" sz="1700" dirty="0" err="1"/>
              <a:t>ssd</a:t>
            </a:r>
            <a:endParaRPr lang="en-US" sz="1700" dirty="0"/>
          </a:p>
          <a:p>
            <a:r>
              <a:rPr lang="en-US" sz="1700" dirty="0" err="1"/>
              <a:t>kubectl</a:t>
            </a:r>
            <a:r>
              <a:rPr lang="en-US" sz="1700" dirty="0"/>
              <a:t> get nodes --show-labels</a:t>
            </a:r>
          </a:p>
          <a:p>
            <a:pPr marL="0"/>
            <a:endParaRPr lang="en-US" sz="1700" dirty="0"/>
          </a:p>
        </p:txBody>
      </p:sp>
    </p:spTree>
    <p:extLst>
      <p:ext uri="{BB962C8B-B14F-4D97-AF65-F5344CB8AC3E}">
        <p14:creationId xmlns:p14="http://schemas.microsoft.com/office/powerpoint/2010/main" val="474716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A2646B-F56E-4CC0-9F77-635D27A5332C}"/>
              </a:ext>
            </a:extLst>
          </p:cNvPr>
          <p:cNvSpPr>
            <a:spLocks noGrp="1"/>
          </p:cNvSpPr>
          <p:nvPr>
            <p:ph type="title"/>
          </p:nvPr>
        </p:nvSpPr>
        <p:spPr>
          <a:xfrm>
            <a:off x="581646" y="349664"/>
            <a:ext cx="5845571" cy="1638377"/>
          </a:xfrm>
        </p:spPr>
        <p:txBody>
          <a:bodyPr anchor="b">
            <a:normAutofit/>
          </a:bodyPr>
          <a:lstStyle/>
          <a:p>
            <a:r>
              <a:rPr lang="en-US" sz="4800" b="1"/>
              <a:t>Node affinity</a:t>
            </a:r>
          </a:p>
        </p:txBody>
      </p:sp>
      <p:sp>
        <p:nvSpPr>
          <p:cNvPr id="3" name="Content Placeholder 2">
            <a:extLst>
              <a:ext uri="{FF2B5EF4-FFF2-40B4-BE49-F238E27FC236}">
                <a16:creationId xmlns:a16="http://schemas.microsoft.com/office/drawing/2014/main" id="{81DD8631-1A79-4287-BF75-DE2CE5599F9C}"/>
              </a:ext>
            </a:extLst>
          </p:cNvPr>
          <p:cNvSpPr>
            <a:spLocks noGrp="1"/>
          </p:cNvSpPr>
          <p:nvPr>
            <p:ph idx="1"/>
          </p:nvPr>
        </p:nvSpPr>
        <p:spPr>
          <a:xfrm>
            <a:off x="587988" y="2620641"/>
            <a:ext cx="5837750" cy="3023702"/>
          </a:xfrm>
        </p:spPr>
        <p:txBody>
          <a:bodyPr anchor="ctr">
            <a:normAutofit/>
          </a:bodyPr>
          <a:lstStyle/>
          <a:p>
            <a:pPr marL="0" indent="0">
              <a:buNone/>
            </a:pPr>
            <a:r>
              <a:rPr lang="en-US" sz="2000" dirty="0"/>
              <a:t>Node Affinity: This shows how to assign a Kubernetes Pod to a particular node using Node Affinity in a Kubernetes cluster. This is based on the label of the node. The same should be inserted in </a:t>
            </a:r>
            <a:r>
              <a:rPr lang="en-US" sz="2000" dirty="0" err="1"/>
              <a:t>yaml</a:t>
            </a:r>
            <a:r>
              <a:rPr lang="en-US" sz="2000" dirty="0"/>
              <a:t> file</a:t>
            </a:r>
          </a:p>
          <a:p>
            <a:pPr marL="0" indent="0">
              <a:buNone/>
            </a:pPr>
            <a:endParaRPr lang="en-US" sz="2000" dirty="0"/>
          </a:p>
          <a:p>
            <a:pPr marL="0" indent="0">
              <a:buNone/>
            </a:pPr>
            <a:r>
              <a:rPr lang="en-US" sz="2000" dirty="0" err="1"/>
              <a:t>kubectl</a:t>
            </a:r>
            <a:r>
              <a:rPr lang="en-US" sz="2000" dirty="0"/>
              <a:t> get nodes --show-labels</a:t>
            </a:r>
          </a:p>
          <a:p>
            <a:pPr marL="0" indent="0">
              <a:buNone/>
            </a:pPr>
            <a:endParaRPr lang="en-US" sz="2000" dirty="0"/>
          </a:p>
          <a:p>
            <a:pPr marL="0" indent="0">
              <a:buNone/>
            </a:pPr>
            <a:endParaRPr lang="en-US" sz="2000" dirty="0"/>
          </a:p>
        </p:txBody>
      </p:sp>
      <p:sp>
        <p:nvSpPr>
          <p:cNvPr id="37" name="Rectangle 3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027817-DD93-42DD-910D-69C28310D844}"/>
              </a:ext>
            </a:extLst>
          </p:cNvPr>
          <p:cNvPicPr>
            <a:picLocks noChangeAspect="1"/>
          </p:cNvPicPr>
          <p:nvPr/>
        </p:nvPicPr>
        <p:blipFill rotWithShape="1">
          <a:blip r:embed="rId2"/>
          <a:srcRect t="782" r="1" b="1"/>
          <a:stretch/>
        </p:blipFill>
        <p:spPr>
          <a:xfrm>
            <a:off x="7421373" y="627954"/>
            <a:ext cx="4235516" cy="5353373"/>
          </a:xfrm>
          <a:prstGeom prst="rect">
            <a:avLst/>
          </a:prstGeom>
        </p:spPr>
      </p:pic>
      <p:sp>
        <p:nvSpPr>
          <p:cNvPr id="41" name="Rectangle 4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508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96711E-B71C-4EDE-AFA7-E7CC7C34171A}"/>
              </a:ext>
            </a:extLst>
          </p:cNvPr>
          <p:cNvSpPr>
            <a:spLocks noGrp="1"/>
          </p:cNvSpPr>
          <p:nvPr>
            <p:ph type="title"/>
          </p:nvPr>
        </p:nvSpPr>
        <p:spPr>
          <a:xfrm>
            <a:off x="838200" y="365125"/>
            <a:ext cx="10515600" cy="1325563"/>
          </a:xfrm>
        </p:spPr>
        <p:txBody>
          <a:bodyPr/>
          <a:lstStyle/>
          <a:p>
            <a:r>
              <a:rPr lang="en-US"/>
              <a:t> </a:t>
            </a:r>
            <a:endParaRPr lang="en-US" dirty="0"/>
          </a:p>
        </p:txBody>
      </p:sp>
      <p:sp>
        <p:nvSpPr>
          <p:cNvPr id="3" name="Content Placeholder 2">
            <a:extLst>
              <a:ext uri="{FF2B5EF4-FFF2-40B4-BE49-F238E27FC236}">
                <a16:creationId xmlns:a16="http://schemas.microsoft.com/office/drawing/2014/main" id="{C44A84C9-219D-4746-94E2-8977883EB7C0}"/>
              </a:ext>
            </a:extLst>
          </p:cNvPr>
          <p:cNvSpPr>
            <a:spLocks noGrp="1"/>
          </p:cNvSpPr>
          <p:nvPr>
            <p:ph idx="1"/>
          </p:nvPr>
        </p:nvSpPr>
        <p:spPr>
          <a:xfrm>
            <a:off x="1162050" y="1165225"/>
            <a:ext cx="2374900" cy="4522788"/>
          </a:xfrm>
        </p:spPr>
        <p:txBody>
          <a:bodyPr wrap="square" anchor="t">
            <a:normAutofit/>
          </a:bodyPr>
          <a:lstStyle/>
          <a:p>
            <a:pPr marL="0" indent="0">
              <a:buNone/>
            </a:pPr>
            <a:r>
              <a:rPr lang="en-US" sz="1100" dirty="0"/>
              <a:t>---&gt;Pod:</a:t>
            </a:r>
          </a:p>
          <a:p>
            <a:pPr marL="0" indent="0">
              <a:buNone/>
            </a:pPr>
            <a:r>
              <a:rPr lang="en-US" sz="1100" dirty="0" err="1"/>
              <a:t>appVersion</a:t>
            </a:r>
            <a:r>
              <a:rPr lang="en-US" sz="1100" dirty="0"/>
              <a:t>: v1</a:t>
            </a:r>
          </a:p>
          <a:p>
            <a:pPr marL="0" indent="0">
              <a:buNone/>
            </a:pPr>
            <a:r>
              <a:rPr lang="en-US" sz="1100" dirty="0"/>
              <a:t>kind: Pod</a:t>
            </a:r>
          </a:p>
          <a:p>
            <a:pPr marL="0" indent="0">
              <a:buNone/>
            </a:pPr>
            <a:r>
              <a:rPr lang="en-US" sz="1100" dirty="0"/>
              <a:t>metadata:</a:t>
            </a:r>
          </a:p>
          <a:p>
            <a:pPr marL="0" indent="0">
              <a:buNone/>
            </a:pPr>
            <a:r>
              <a:rPr lang="en-US" sz="1100" dirty="0"/>
              <a:t>  name: pod_1</a:t>
            </a:r>
          </a:p>
          <a:p>
            <a:pPr marL="0" indent="0">
              <a:buNone/>
            </a:pPr>
            <a:r>
              <a:rPr lang="en-US" sz="1100" dirty="0"/>
              <a:t>  </a:t>
            </a:r>
            <a:r>
              <a:rPr lang="en-US" sz="1100" dirty="0" err="1"/>
              <a:t>lables</a:t>
            </a:r>
            <a:r>
              <a:rPr lang="en-US" sz="1100" dirty="0"/>
              <a:t>:</a:t>
            </a:r>
          </a:p>
          <a:p>
            <a:pPr marL="0" indent="0">
              <a:buNone/>
            </a:pPr>
            <a:r>
              <a:rPr lang="en-US" sz="1100" dirty="0"/>
              <a:t>    name: nginx-1</a:t>
            </a:r>
          </a:p>
          <a:p>
            <a:pPr marL="0" indent="0">
              <a:buNone/>
            </a:pPr>
            <a:r>
              <a:rPr lang="en-US" sz="1100" dirty="0"/>
              <a:t>    type: frontend</a:t>
            </a:r>
          </a:p>
          <a:p>
            <a:pPr marL="0" indent="0">
              <a:buNone/>
            </a:pPr>
            <a:r>
              <a:rPr lang="en-US" sz="1100" dirty="0"/>
              <a:t>    app: </a:t>
            </a:r>
            <a:r>
              <a:rPr lang="en-US" sz="1100" dirty="0" err="1"/>
              <a:t>nginx</a:t>
            </a:r>
            <a:endParaRPr lang="en-US" sz="1100" dirty="0"/>
          </a:p>
          <a:p>
            <a:pPr marL="0" indent="0">
              <a:buNone/>
            </a:pPr>
            <a:r>
              <a:rPr lang="en-US" sz="1100" dirty="0"/>
              <a:t>spec:</a:t>
            </a:r>
          </a:p>
          <a:p>
            <a:pPr marL="0" indent="0">
              <a:buNone/>
            </a:pPr>
            <a:r>
              <a:rPr lang="en-US" sz="1100" dirty="0"/>
              <a:t>  containers:</a:t>
            </a:r>
          </a:p>
          <a:p>
            <a:pPr marL="0" indent="0">
              <a:buNone/>
            </a:pPr>
            <a:r>
              <a:rPr lang="en-US" sz="1100" dirty="0"/>
              <a:t>  - name: </a:t>
            </a:r>
            <a:r>
              <a:rPr lang="en-US" sz="1100" dirty="0" err="1"/>
              <a:t>nginx</a:t>
            </a:r>
            <a:endParaRPr lang="en-US" sz="1100" dirty="0"/>
          </a:p>
          <a:p>
            <a:pPr marL="0" indent="0">
              <a:buNone/>
            </a:pPr>
            <a:r>
              <a:rPr lang="en-US" sz="1100" dirty="0"/>
              <a:t>    image: </a:t>
            </a:r>
            <a:r>
              <a:rPr lang="en-US" sz="1100" dirty="0" err="1"/>
              <a:t>nginx</a:t>
            </a:r>
            <a:endParaRPr lang="en-US" sz="1100" dirty="0"/>
          </a:p>
          <a:p>
            <a:pPr marL="0" indent="0">
              <a:buNone/>
            </a:pPr>
            <a:r>
              <a:rPr lang="en-US" sz="1100" dirty="0"/>
              <a:t>  - name: tomcat</a:t>
            </a:r>
          </a:p>
          <a:p>
            <a:pPr marL="0" indent="0">
              <a:buNone/>
            </a:pPr>
            <a:r>
              <a:rPr lang="en-US" sz="1100" dirty="0"/>
              <a:t>    image: tomcat</a:t>
            </a:r>
          </a:p>
        </p:txBody>
      </p:sp>
      <p:sp>
        <p:nvSpPr>
          <p:cNvPr id="5" name="Content Placeholder 2">
            <a:extLst>
              <a:ext uri="{FF2B5EF4-FFF2-40B4-BE49-F238E27FC236}">
                <a16:creationId xmlns:a16="http://schemas.microsoft.com/office/drawing/2014/main" id="{8BDA51F2-9473-4CC7-9F50-1835F4D5F983}"/>
              </a:ext>
            </a:extLst>
          </p:cNvPr>
          <p:cNvSpPr txBox="1">
            <a:spLocks/>
          </p:cNvSpPr>
          <p:nvPr/>
        </p:nvSpPr>
        <p:spPr>
          <a:xfrm>
            <a:off x="3619500" y="1165225"/>
            <a:ext cx="7410450" cy="4522788"/>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dirty="0"/>
              <a:t>Get </a:t>
            </a:r>
            <a:r>
              <a:rPr lang="en-US" sz="1300" dirty="0" err="1"/>
              <a:t>ll</a:t>
            </a:r>
            <a:r>
              <a:rPr lang="en-US" sz="1300" dirty="0"/>
              <a:t> pods in default namespace</a:t>
            </a:r>
          </a:p>
          <a:p>
            <a:pPr marL="0" indent="0">
              <a:buNone/>
            </a:pPr>
            <a:r>
              <a:rPr lang="en-US" sz="1300" dirty="0"/>
              <a:t>$</a:t>
            </a:r>
            <a:r>
              <a:rPr lang="en-US" sz="1300" dirty="0" err="1"/>
              <a:t>kubectl</a:t>
            </a:r>
            <a:r>
              <a:rPr lang="en-US" sz="1300" dirty="0"/>
              <a:t> get pods Create </a:t>
            </a:r>
            <a:r>
              <a:rPr lang="en-US" sz="1300" dirty="0" err="1"/>
              <a:t>nginx</a:t>
            </a:r>
            <a:r>
              <a:rPr lang="en-US" sz="1300" dirty="0"/>
              <a:t> pod with image </a:t>
            </a:r>
            <a:r>
              <a:rPr lang="en-US" sz="1300" dirty="0" err="1"/>
              <a:t>nginx</a:t>
            </a:r>
            <a:endParaRPr lang="en-US" sz="1300" dirty="0"/>
          </a:p>
          <a:p>
            <a:pPr marL="0" indent="0">
              <a:buNone/>
            </a:pPr>
            <a:r>
              <a:rPr lang="en-US" sz="1300" dirty="0"/>
              <a:t>$</a:t>
            </a:r>
            <a:r>
              <a:rPr lang="en-US" sz="1300" dirty="0" err="1"/>
              <a:t>kubectl</a:t>
            </a:r>
            <a:r>
              <a:rPr lang="en-US" sz="1300" dirty="0"/>
              <a:t> run </a:t>
            </a:r>
            <a:r>
              <a:rPr lang="en-US" sz="1300" dirty="0" err="1"/>
              <a:t>nginx</a:t>
            </a:r>
            <a:r>
              <a:rPr lang="en-US" sz="1300" dirty="0"/>
              <a:t> –image=</a:t>
            </a:r>
            <a:r>
              <a:rPr lang="en-US" sz="1300" dirty="0" err="1"/>
              <a:t>nginx</a:t>
            </a:r>
            <a:endParaRPr lang="en-US" sz="1300" dirty="0"/>
          </a:p>
          <a:p>
            <a:pPr marL="0" indent="0">
              <a:buNone/>
            </a:pPr>
            <a:r>
              <a:rPr lang="en-US" sz="1300" dirty="0"/>
              <a:t>How to know which image used to create </a:t>
            </a:r>
            <a:r>
              <a:rPr lang="en-US" sz="1300" dirty="0" err="1"/>
              <a:t>nginx</a:t>
            </a:r>
            <a:r>
              <a:rPr lang="en-US" sz="1300" dirty="0"/>
              <a:t> pod</a:t>
            </a:r>
          </a:p>
          <a:p>
            <a:pPr marL="0" indent="0">
              <a:buNone/>
            </a:pPr>
            <a:r>
              <a:rPr lang="en-US" sz="1300" dirty="0"/>
              <a:t>$</a:t>
            </a:r>
            <a:r>
              <a:rPr lang="en-US" sz="1300" dirty="0" err="1"/>
              <a:t>kubectl</a:t>
            </a:r>
            <a:r>
              <a:rPr lang="en-US" sz="1300" dirty="0"/>
              <a:t> describe pod </a:t>
            </a:r>
            <a:r>
              <a:rPr lang="en-US" sz="1300" dirty="0" err="1"/>
              <a:t>nginx</a:t>
            </a:r>
            <a:r>
              <a:rPr lang="en-US" sz="1300" dirty="0"/>
              <a:t> </a:t>
            </a:r>
          </a:p>
          <a:p>
            <a:pPr marL="0" indent="0">
              <a:buNone/>
            </a:pPr>
            <a:r>
              <a:rPr lang="en-US" sz="1300" dirty="0"/>
              <a:t>How to know which pods are placed on which nodes</a:t>
            </a:r>
          </a:p>
          <a:p>
            <a:pPr marL="0" indent="0">
              <a:buNone/>
            </a:pPr>
            <a:r>
              <a:rPr lang="en-US" sz="1300" dirty="0"/>
              <a:t>$</a:t>
            </a:r>
            <a:r>
              <a:rPr lang="en-US" sz="1300" dirty="0" err="1"/>
              <a:t>kubectl</a:t>
            </a:r>
            <a:r>
              <a:rPr lang="en-US" sz="1300" dirty="0"/>
              <a:t>  get pods –o wide</a:t>
            </a:r>
          </a:p>
          <a:p>
            <a:pPr marL="0" indent="0">
              <a:buNone/>
            </a:pPr>
            <a:r>
              <a:rPr lang="en-US" sz="1300" dirty="0"/>
              <a:t>Find out number of containers per pod</a:t>
            </a:r>
          </a:p>
          <a:p>
            <a:pPr marL="0" indent="0">
              <a:buNone/>
            </a:pPr>
            <a:r>
              <a:rPr lang="en-US" sz="1300" dirty="0"/>
              <a:t>$</a:t>
            </a:r>
            <a:r>
              <a:rPr lang="en-US" sz="1300" dirty="0" err="1"/>
              <a:t>kubectl</a:t>
            </a:r>
            <a:r>
              <a:rPr lang="en-US" sz="1300" dirty="0"/>
              <a:t> describe pod &lt;</a:t>
            </a:r>
            <a:r>
              <a:rPr lang="en-US" sz="1300" dirty="0" err="1"/>
              <a:t>podname</a:t>
            </a:r>
            <a:r>
              <a:rPr lang="en-US" sz="1300" dirty="0"/>
              <a:t>&gt;</a:t>
            </a:r>
          </a:p>
          <a:p>
            <a:pPr marL="0" indent="0">
              <a:buNone/>
            </a:pPr>
            <a:r>
              <a:rPr lang="en-US" sz="1300" dirty="0"/>
              <a:t>Delete pod</a:t>
            </a:r>
          </a:p>
          <a:p>
            <a:pPr marL="0" indent="0">
              <a:buNone/>
            </a:pPr>
            <a:r>
              <a:rPr lang="en-US" sz="1300" dirty="0"/>
              <a:t>$</a:t>
            </a:r>
            <a:r>
              <a:rPr lang="en-US" sz="1300" dirty="0" err="1"/>
              <a:t>kubectl</a:t>
            </a:r>
            <a:r>
              <a:rPr lang="en-US" sz="1300" dirty="0"/>
              <a:t> delete &lt;</a:t>
            </a:r>
            <a:r>
              <a:rPr lang="en-US" sz="1300" dirty="0" err="1"/>
              <a:t>pod_name</a:t>
            </a:r>
            <a:r>
              <a:rPr lang="en-US" sz="1300" dirty="0"/>
              <a:t>&gt;</a:t>
            </a:r>
          </a:p>
          <a:p>
            <a:pPr marL="0" indent="0">
              <a:buNone/>
            </a:pPr>
            <a:r>
              <a:rPr lang="en-US" sz="1300" dirty="0"/>
              <a:t>How to update pod definition file</a:t>
            </a:r>
          </a:p>
          <a:p>
            <a:pPr marL="0" indent="0">
              <a:buNone/>
            </a:pPr>
            <a:r>
              <a:rPr lang="en-US" sz="1300" dirty="0"/>
              <a:t>$</a:t>
            </a:r>
            <a:r>
              <a:rPr lang="en-US" sz="1300" dirty="0" err="1"/>
              <a:t>kubectl</a:t>
            </a:r>
            <a:r>
              <a:rPr lang="en-US" sz="1300" dirty="0"/>
              <a:t> edit pod &lt;</a:t>
            </a:r>
            <a:r>
              <a:rPr lang="en-US" sz="1300" dirty="0" err="1"/>
              <a:t>pod_name</a:t>
            </a:r>
            <a:r>
              <a:rPr lang="en-US" sz="1300" dirty="0"/>
              <a:t>&gt;</a:t>
            </a:r>
          </a:p>
          <a:p>
            <a:pPr marL="0" indent="0">
              <a:buNone/>
            </a:pPr>
            <a:r>
              <a:rPr lang="en-US" sz="1300" dirty="0"/>
              <a:t>$</a:t>
            </a:r>
            <a:r>
              <a:rPr lang="en-US" sz="1300" dirty="0" err="1"/>
              <a:t>kubectl</a:t>
            </a:r>
            <a:r>
              <a:rPr lang="en-US" sz="1300" dirty="0"/>
              <a:t> get pod &lt;</a:t>
            </a:r>
            <a:r>
              <a:rPr lang="en-US" sz="1300" dirty="0" err="1"/>
              <a:t>pod_name</a:t>
            </a:r>
            <a:r>
              <a:rPr lang="en-US" sz="1300" dirty="0"/>
              <a:t>&gt; -o </a:t>
            </a:r>
            <a:r>
              <a:rPr lang="en-US" sz="1300" dirty="0" err="1"/>
              <a:t>yaml</a:t>
            </a:r>
            <a:r>
              <a:rPr lang="en-US" sz="1300" dirty="0"/>
              <a:t> &gt; </a:t>
            </a:r>
            <a:r>
              <a:rPr lang="en-US" sz="1300" dirty="0" err="1"/>
              <a:t>pod.yaml</a:t>
            </a:r>
            <a:r>
              <a:rPr lang="en-US" sz="1300" dirty="0"/>
              <a:t>(to write as </a:t>
            </a:r>
            <a:r>
              <a:rPr lang="en-US" sz="1300" dirty="0" err="1"/>
              <a:t>yaml</a:t>
            </a:r>
            <a:r>
              <a:rPr lang="en-US" sz="1300" dirty="0"/>
              <a:t> file)</a:t>
            </a:r>
          </a:p>
        </p:txBody>
      </p:sp>
    </p:spTree>
    <p:extLst>
      <p:ext uri="{BB962C8B-B14F-4D97-AF65-F5344CB8AC3E}">
        <p14:creationId xmlns:p14="http://schemas.microsoft.com/office/powerpoint/2010/main" val="3512932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34194B-EB56-4062-98C6-CB72F287E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02212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3746DB1-35A8-422F-9955-4F8E75DBB0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AC9A13-C8DD-4E0D-A7EF-0795622BA2C5}"/>
              </a:ext>
            </a:extLst>
          </p:cNvPr>
          <p:cNvSpPr>
            <a:spLocks noGrp="1"/>
          </p:cNvSpPr>
          <p:nvPr>
            <p:ph type="title"/>
          </p:nvPr>
        </p:nvSpPr>
        <p:spPr>
          <a:xfrm>
            <a:off x="4937761" y="4255541"/>
            <a:ext cx="6931058" cy="2509954"/>
          </a:xfrm>
        </p:spPr>
        <p:txBody>
          <a:bodyPr vert="horz" lIns="91440" tIns="45720" rIns="91440" bIns="45720" rtlCol="0" anchor="t">
            <a:normAutofit fontScale="90000"/>
          </a:bodyPr>
          <a:lstStyle/>
          <a:p>
            <a:r>
              <a:rPr lang="en-US" sz="2000" dirty="0">
                <a:solidFill>
                  <a:srgbClr val="000000"/>
                </a:solidFill>
              </a:rPr>
              <a:t>All depends on the affinity sentence.</a:t>
            </a:r>
            <a:br>
              <a:rPr lang="en-US" sz="2000" dirty="0">
                <a:solidFill>
                  <a:srgbClr val="000000"/>
                </a:solidFill>
              </a:rPr>
            </a:br>
            <a:r>
              <a:rPr lang="en-US" sz="2000" dirty="0">
                <a:solidFill>
                  <a:srgbClr val="000000"/>
                </a:solidFill>
              </a:rPr>
              <a:t>If we say </a:t>
            </a:r>
            <a:r>
              <a:rPr lang="en-US" sz="2000" dirty="0" err="1">
                <a:solidFill>
                  <a:srgbClr val="000000"/>
                </a:solidFill>
              </a:rPr>
              <a:t>rquiredDuringScheduilngIgonoreDuringExecution</a:t>
            </a:r>
            <a:r>
              <a:rPr lang="en-US" sz="2000" dirty="0">
                <a:solidFill>
                  <a:srgbClr val="000000"/>
                </a:solidFill>
              </a:rPr>
              <a:t>, then the pod deploys only if label matches otherwise it wont deploy. Preferred is if it node with matching labels it will schedule if not found, will deploy some where else. Third one (</a:t>
            </a:r>
            <a:r>
              <a:rPr lang="en-US" sz="2000" dirty="0" err="1">
                <a:solidFill>
                  <a:srgbClr val="000000"/>
                </a:solidFill>
              </a:rPr>
              <a:t>requiredDuringSchduleingRequiredDruingExecution</a:t>
            </a:r>
            <a:r>
              <a:rPr lang="en-US" sz="2000" dirty="0">
                <a:solidFill>
                  <a:srgbClr val="000000"/>
                </a:solidFill>
              </a:rPr>
              <a:t>) once after deploying the pod in future, if we change the node labels. obviously that label is not part of the current </a:t>
            </a:r>
            <a:r>
              <a:rPr lang="en-US" sz="2000" dirty="0" err="1">
                <a:solidFill>
                  <a:srgbClr val="000000"/>
                </a:solidFill>
              </a:rPr>
              <a:t>yaml</a:t>
            </a:r>
            <a:r>
              <a:rPr lang="en-US" sz="2000" dirty="0">
                <a:solidFill>
                  <a:srgbClr val="000000"/>
                </a:solidFill>
              </a:rPr>
              <a:t> file and since the reason pod will be evicted from node</a:t>
            </a:r>
          </a:p>
        </p:txBody>
      </p:sp>
      <p:sp>
        <p:nvSpPr>
          <p:cNvPr id="19" name="Freeform 57">
            <a:extLst>
              <a:ext uri="{FF2B5EF4-FFF2-40B4-BE49-F238E27FC236}">
                <a16:creationId xmlns:a16="http://schemas.microsoft.com/office/drawing/2014/main" id="{B817D9AD-5E85-4E85-AC3E-43E24FA91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80219"/>
            <a:ext cx="4383459" cy="5287256"/>
          </a:xfrm>
          <a:custGeom>
            <a:avLst/>
            <a:gdLst>
              <a:gd name="connsiteX0" fmla="*/ 1504462 w 4383459"/>
              <a:gd name="connsiteY0" fmla="*/ 0 h 5287256"/>
              <a:gd name="connsiteX1" fmla="*/ 4383459 w 4383459"/>
              <a:gd name="connsiteY1" fmla="*/ 2878997 h 5287256"/>
              <a:gd name="connsiteX2" fmla="*/ 3114137 w 4383459"/>
              <a:gd name="connsiteY2" fmla="*/ 5266307 h 5287256"/>
              <a:gd name="connsiteX3" fmla="*/ 3079653 w 4383459"/>
              <a:gd name="connsiteY3" fmla="*/ 5287256 h 5287256"/>
              <a:gd name="connsiteX4" fmla="*/ 0 w 4383459"/>
              <a:gd name="connsiteY4" fmla="*/ 5287256 h 5287256"/>
              <a:gd name="connsiteX5" fmla="*/ 0 w 4383459"/>
              <a:gd name="connsiteY5" fmla="*/ 427769 h 5287256"/>
              <a:gd name="connsiteX6" fmla="*/ 132161 w 4383459"/>
              <a:gd name="connsiteY6" fmla="*/ 347480 h 5287256"/>
              <a:gd name="connsiteX7" fmla="*/ 1504462 w 4383459"/>
              <a:gd name="connsiteY7" fmla="*/ 0 h 5287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3459" h="5287256">
                <a:moveTo>
                  <a:pt x="1504462" y="0"/>
                </a:moveTo>
                <a:cubicBezTo>
                  <a:pt x="3094488" y="0"/>
                  <a:pt x="4383459" y="1288971"/>
                  <a:pt x="4383459" y="2878997"/>
                </a:cubicBezTo>
                <a:cubicBezTo>
                  <a:pt x="4383459" y="3872763"/>
                  <a:pt x="3879955" y="4748930"/>
                  <a:pt x="3114137" y="5266307"/>
                </a:cubicBezTo>
                <a:lnTo>
                  <a:pt x="3079653" y="5287256"/>
                </a:lnTo>
                <a:lnTo>
                  <a:pt x="0" y="5287256"/>
                </a:lnTo>
                <a:lnTo>
                  <a:pt x="0" y="427769"/>
                </a:lnTo>
                <a:lnTo>
                  <a:pt x="132161" y="347480"/>
                </a:lnTo>
                <a:cubicBezTo>
                  <a:pt x="540096" y="125876"/>
                  <a:pt x="1007579" y="0"/>
                  <a:pt x="1504462"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0810290-E788-4DE3-B716-DBE58CC6A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2946" y="0"/>
            <a:ext cx="4185112" cy="3170097"/>
          </a:xfrm>
          <a:custGeom>
            <a:avLst/>
            <a:gdLst>
              <a:gd name="connsiteX0" fmla="*/ 301225 w 4185112"/>
              <a:gd name="connsiteY0" fmla="*/ 0 h 3170097"/>
              <a:gd name="connsiteX1" fmla="*/ 3883887 w 4185112"/>
              <a:gd name="connsiteY1" fmla="*/ 0 h 3170097"/>
              <a:gd name="connsiteX2" fmla="*/ 3932552 w 4185112"/>
              <a:gd name="connsiteY2" fmla="*/ 80105 h 3170097"/>
              <a:gd name="connsiteX3" fmla="*/ 4185112 w 4185112"/>
              <a:gd name="connsiteY3" fmla="*/ 1077541 h 3170097"/>
              <a:gd name="connsiteX4" fmla="*/ 2092556 w 4185112"/>
              <a:gd name="connsiteY4" fmla="*/ 3170097 h 3170097"/>
              <a:gd name="connsiteX5" fmla="*/ 0 w 4185112"/>
              <a:gd name="connsiteY5" fmla="*/ 1077541 h 3170097"/>
              <a:gd name="connsiteX6" fmla="*/ 252561 w 4185112"/>
              <a:gd name="connsiteY6" fmla="*/ 80105 h 317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5112" h="3170097">
                <a:moveTo>
                  <a:pt x="301225" y="0"/>
                </a:moveTo>
                <a:lnTo>
                  <a:pt x="3883887" y="0"/>
                </a:lnTo>
                <a:lnTo>
                  <a:pt x="3932552" y="80105"/>
                </a:lnTo>
                <a:cubicBezTo>
                  <a:pt x="4093621" y="376606"/>
                  <a:pt x="4185112" y="716389"/>
                  <a:pt x="4185112" y="1077541"/>
                </a:cubicBezTo>
                <a:cubicBezTo>
                  <a:pt x="4185112" y="2233228"/>
                  <a:pt x="3248243" y="3170097"/>
                  <a:pt x="2092556" y="3170097"/>
                </a:cubicBezTo>
                <a:cubicBezTo>
                  <a:pt x="936869" y="3170097"/>
                  <a:pt x="0" y="2233228"/>
                  <a:pt x="0" y="1077541"/>
                </a:cubicBezTo>
                <a:cubicBezTo>
                  <a:pt x="0" y="716389"/>
                  <a:pt x="91491" y="376606"/>
                  <a:pt x="252561" y="80105"/>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D36BAFC5-AC25-4A21-91CA-AC705D8ACB0D}"/>
              </a:ext>
            </a:extLst>
          </p:cNvPr>
          <p:cNvPicPr>
            <a:picLocks noChangeAspect="1"/>
          </p:cNvPicPr>
          <p:nvPr/>
        </p:nvPicPr>
        <p:blipFill>
          <a:blip r:embed="rId3"/>
          <a:stretch>
            <a:fillRect/>
          </a:stretch>
        </p:blipFill>
        <p:spPr>
          <a:xfrm>
            <a:off x="3182424" y="92505"/>
            <a:ext cx="4185112" cy="2103017"/>
          </a:xfrm>
          <a:prstGeom prst="rect">
            <a:avLst/>
          </a:prstGeom>
        </p:spPr>
      </p:pic>
      <p:pic>
        <p:nvPicPr>
          <p:cNvPr id="4" name="Picture 3">
            <a:extLst>
              <a:ext uri="{FF2B5EF4-FFF2-40B4-BE49-F238E27FC236}">
                <a16:creationId xmlns:a16="http://schemas.microsoft.com/office/drawing/2014/main" id="{0763DE3D-8B17-4C01-9501-0A6CC389CE9C}"/>
              </a:ext>
            </a:extLst>
          </p:cNvPr>
          <p:cNvPicPr>
            <a:picLocks noChangeAspect="1"/>
          </p:cNvPicPr>
          <p:nvPr/>
        </p:nvPicPr>
        <p:blipFill>
          <a:blip r:embed="rId4"/>
          <a:stretch>
            <a:fillRect/>
          </a:stretch>
        </p:blipFill>
        <p:spPr>
          <a:xfrm>
            <a:off x="323181" y="3610119"/>
            <a:ext cx="4523139" cy="1621261"/>
          </a:xfrm>
          <a:prstGeom prst="rect">
            <a:avLst/>
          </a:prstGeom>
        </p:spPr>
      </p:pic>
      <p:pic>
        <p:nvPicPr>
          <p:cNvPr id="7" name="Picture 6">
            <a:extLst>
              <a:ext uri="{FF2B5EF4-FFF2-40B4-BE49-F238E27FC236}">
                <a16:creationId xmlns:a16="http://schemas.microsoft.com/office/drawing/2014/main" id="{E89B68F5-ED4C-4531-83C8-44129E0979D9}"/>
              </a:ext>
            </a:extLst>
          </p:cNvPr>
          <p:cNvPicPr>
            <a:picLocks noChangeAspect="1"/>
          </p:cNvPicPr>
          <p:nvPr/>
        </p:nvPicPr>
        <p:blipFill>
          <a:blip r:embed="rId5"/>
          <a:stretch>
            <a:fillRect/>
          </a:stretch>
        </p:blipFill>
        <p:spPr>
          <a:xfrm>
            <a:off x="7345682" y="1177949"/>
            <a:ext cx="4808226" cy="2825247"/>
          </a:xfrm>
          <a:prstGeom prst="rect">
            <a:avLst/>
          </a:prstGeom>
        </p:spPr>
      </p:pic>
    </p:spTree>
    <p:extLst>
      <p:ext uri="{BB962C8B-B14F-4D97-AF65-F5344CB8AC3E}">
        <p14:creationId xmlns:p14="http://schemas.microsoft.com/office/powerpoint/2010/main" val="3680157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515A83-B8FA-4DDB-9438-58109B243DEB}"/>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a:t>Resource Requirements and limits</a:t>
            </a:r>
          </a:p>
        </p:txBody>
      </p: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6906FD-3400-48FC-834C-E33F1A82C972}"/>
              </a:ext>
            </a:extLst>
          </p:cNvPr>
          <p:cNvPicPr>
            <a:picLocks noChangeAspect="1"/>
          </p:cNvPicPr>
          <p:nvPr/>
        </p:nvPicPr>
        <p:blipFill rotWithShape="1">
          <a:blip r:embed="rId2"/>
          <a:srcRect r="28836" b="1"/>
          <a:stretch/>
        </p:blipFill>
        <p:spPr>
          <a:xfrm>
            <a:off x="545238" y="858525"/>
            <a:ext cx="7734088" cy="5298072"/>
          </a:xfrm>
          <a:prstGeom prst="rect">
            <a:avLst/>
          </a:prstGeom>
        </p:spPr>
      </p:pic>
      <p:sp>
        <p:nvSpPr>
          <p:cNvPr id="22" name="Rectangle 2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132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AF5C66A-E8F2-4E13-98A3-FE96597C5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AC860275-E106-493A-8BF0-E0A91130EF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C04FA91-7C48-400D-8F56-D92B0D32C23D}"/>
              </a:ext>
            </a:extLst>
          </p:cNvPr>
          <p:cNvSpPr>
            <a:spLocks noGrp="1"/>
          </p:cNvSpPr>
          <p:nvPr>
            <p:ph type="title"/>
          </p:nvPr>
        </p:nvSpPr>
        <p:spPr>
          <a:xfrm>
            <a:off x="1179576" y="822960"/>
            <a:ext cx="9829800" cy="1325880"/>
          </a:xfrm>
        </p:spPr>
        <p:txBody>
          <a:bodyPr>
            <a:normAutofit/>
          </a:bodyPr>
          <a:lstStyle/>
          <a:p>
            <a:pPr algn="ctr"/>
            <a:r>
              <a:rPr lang="en-US" sz="4000" dirty="0" err="1">
                <a:solidFill>
                  <a:srgbClr val="FFFFFF"/>
                </a:solidFill>
              </a:rPr>
              <a:t>DaemonSets</a:t>
            </a:r>
            <a:endParaRPr lang="en-US" sz="4000" dirty="0">
              <a:solidFill>
                <a:srgbClr val="FFFFFF"/>
              </a:solidFill>
            </a:endParaRPr>
          </a:p>
        </p:txBody>
      </p:sp>
      <p:pic>
        <p:nvPicPr>
          <p:cNvPr id="4" name="Picture 3">
            <a:extLst>
              <a:ext uri="{FF2B5EF4-FFF2-40B4-BE49-F238E27FC236}">
                <a16:creationId xmlns:a16="http://schemas.microsoft.com/office/drawing/2014/main" id="{982FC53C-625F-4475-AB78-360CC7253E27}"/>
              </a:ext>
            </a:extLst>
          </p:cNvPr>
          <p:cNvPicPr>
            <a:picLocks noChangeAspect="1"/>
          </p:cNvPicPr>
          <p:nvPr/>
        </p:nvPicPr>
        <p:blipFill>
          <a:blip r:embed="rId3"/>
          <a:stretch>
            <a:fillRect/>
          </a:stretch>
        </p:blipFill>
        <p:spPr>
          <a:xfrm>
            <a:off x="1370883" y="2369020"/>
            <a:ext cx="4176059" cy="4144423"/>
          </a:xfrm>
          <a:prstGeom prst="rect">
            <a:avLst/>
          </a:prstGeom>
        </p:spPr>
      </p:pic>
      <p:sp>
        <p:nvSpPr>
          <p:cNvPr id="3" name="Content Placeholder 2">
            <a:extLst>
              <a:ext uri="{FF2B5EF4-FFF2-40B4-BE49-F238E27FC236}">
                <a16:creationId xmlns:a16="http://schemas.microsoft.com/office/drawing/2014/main" id="{9D616625-7505-4B84-9441-CC77E4E87CC3}"/>
              </a:ext>
            </a:extLst>
          </p:cNvPr>
          <p:cNvSpPr>
            <a:spLocks noGrp="1"/>
          </p:cNvSpPr>
          <p:nvPr>
            <p:ph idx="1"/>
          </p:nvPr>
        </p:nvSpPr>
        <p:spPr>
          <a:xfrm>
            <a:off x="6354871" y="2827419"/>
            <a:ext cx="5029200" cy="3227626"/>
          </a:xfrm>
        </p:spPr>
        <p:txBody>
          <a:bodyPr anchor="ctr">
            <a:normAutofit/>
          </a:bodyPr>
          <a:lstStyle/>
          <a:p>
            <a:pPr marL="0" indent="0">
              <a:buNone/>
            </a:pPr>
            <a:r>
              <a:rPr lang="en-US" sz="1900" dirty="0" err="1">
                <a:solidFill>
                  <a:srgbClr val="000000"/>
                </a:solidFill>
              </a:rPr>
              <a:t>DaemonSets</a:t>
            </a:r>
            <a:r>
              <a:rPr lang="en-US" sz="1900" dirty="0">
                <a:solidFill>
                  <a:srgbClr val="000000"/>
                </a:solidFill>
              </a:rPr>
              <a:t> is used to deploy a same pod across all the available nodes. For </a:t>
            </a:r>
            <a:r>
              <a:rPr lang="en-US" sz="1900" dirty="0" err="1">
                <a:solidFill>
                  <a:srgbClr val="000000"/>
                </a:solidFill>
              </a:rPr>
              <a:t>Suppoe</a:t>
            </a:r>
            <a:r>
              <a:rPr lang="en-US" sz="1900" dirty="0">
                <a:solidFill>
                  <a:srgbClr val="000000"/>
                </a:solidFill>
              </a:rPr>
              <a:t> if we want Zabbix agent in the all the nodes. We can use this as a method so that it deploys pods on all the available nodes.</a:t>
            </a:r>
          </a:p>
          <a:p>
            <a:pPr marL="0" indent="0">
              <a:buNone/>
            </a:pPr>
            <a:r>
              <a:rPr lang="en-US" sz="1800" dirty="0" err="1"/>
              <a:t>kubectl</a:t>
            </a:r>
            <a:r>
              <a:rPr lang="en-US" sz="1800" dirty="0"/>
              <a:t> -n </a:t>
            </a:r>
            <a:r>
              <a:rPr lang="en-US" sz="1800" dirty="0" err="1"/>
              <a:t>kube</a:t>
            </a:r>
            <a:r>
              <a:rPr lang="en-US" sz="1800" dirty="0"/>
              <a:t>-system get pods | grep weave-net</a:t>
            </a:r>
          </a:p>
          <a:p>
            <a:pPr marL="0" indent="0">
              <a:buNone/>
            </a:pPr>
            <a:r>
              <a:rPr lang="en-US" sz="1900" dirty="0">
                <a:solidFill>
                  <a:srgbClr val="000000"/>
                </a:solidFill>
              </a:rPr>
              <a:t>To get </a:t>
            </a:r>
            <a:r>
              <a:rPr lang="en-US" sz="1900" dirty="0" err="1">
                <a:solidFill>
                  <a:srgbClr val="000000"/>
                </a:solidFill>
              </a:rPr>
              <a:t>imgae</a:t>
            </a:r>
            <a:r>
              <a:rPr lang="en-US" sz="1900" dirty="0">
                <a:solidFill>
                  <a:srgbClr val="000000"/>
                </a:solidFill>
              </a:rPr>
              <a:t> used for </a:t>
            </a:r>
            <a:r>
              <a:rPr lang="en-US" sz="1900" dirty="0" err="1">
                <a:solidFill>
                  <a:srgbClr val="000000"/>
                </a:solidFill>
              </a:rPr>
              <a:t>Deamon</a:t>
            </a:r>
            <a:r>
              <a:rPr lang="en-US" sz="1900" dirty="0">
                <a:solidFill>
                  <a:srgbClr val="000000"/>
                </a:solidFill>
              </a:rPr>
              <a:t> set</a:t>
            </a:r>
          </a:p>
          <a:p>
            <a:pPr marL="0" indent="0">
              <a:buNone/>
            </a:pPr>
            <a:r>
              <a:rPr lang="en-US" sz="1900" dirty="0" err="1">
                <a:solidFill>
                  <a:srgbClr val="000000"/>
                </a:solidFill>
              </a:rPr>
              <a:t>Kubectl</a:t>
            </a:r>
            <a:r>
              <a:rPr lang="en-US" sz="1900" dirty="0">
                <a:solidFill>
                  <a:srgbClr val="000000"/>
                </a:solidFill>
              </a:rPr>
              <a:t> –n </a:t>
            </a:r>
            <a:r>
              <a:rPr lang="en-US" sz="1900" dirty="0" err="1">
                <a:solidFill>
                  <a:srgbClr val="000000"/>
                </a:solidFill>
              </a:rPr>
              <a:t>kube</a:t>
            </a:r>
            <a:r>
              <a:rPr lang="en-US" sz="1900" dirty="0">
                <a:solidFill>
                  <a:srgbClr val="000000"/>
                </a:solidFill>
              </a:rPr>
              <a:t>-system describe weave-net  | grep –</a:t>
            </a:r>
            <a:r>
              <a:rPr lang="en-US" sz="1900" dirty="0" err="1">
                <a:solidFill>
                  <a:srgbClr val="000000"/>
                </a:solidFill>
              </a:rPr>
              <a:t>i</a:t>
            </a:r>
            <a:r>
              <a:rPr lang="en-US" sz="1900" dirty="0">
                <a:solidFill>
                  <a:srgbClr val="000000"/>
                </a:solidFill>
              </a:rPr>
              <a:t> image</a:t>
            </a:r>
          </a:p>
        </p:txBody>
      </p:sp>
    </p:spTree>
    <p:extLst>
      <p:ext uri="{BB962C8B-B14F-4D97-AF65-F5344CB8AC3E}">
        <p14:creationId xmlns:p14="http://schemas.microsoft.com/office/powerpoint/2010/main" val="647432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21905-E728-465C-B03A-8458AFAC3B77}"/>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Static PODs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A03D7C9-F251-4065-8546-E2E598661D19}"/>
              </a:ext>
            </a:extLst>
          </p:cNvPr>
          <p:cNvSpPr>
            <a:spLocks noGrp="1"/>
          </p:cNvSpPr>
          <p:nvPr>
            <p:ph idx="1"/>
          </p:nvPr>
        </p:nvSpPr>
        <p:spPr>
          <a:xfrm>
            <a:off x="4447308" y="591344"/>
            <a:ext cx="6906491" cy="5585619"/>
          </a:xfrm>
        </p:spPr>
        <p:txBody>
          <a:bodyPr anchor="ctr">
            <a:normAutofit/>
          </a:bodyPr>
          <a:lstStyle/>
          <a:p>
            <a:pPr marL="0" indent="0">
              <a:buNone/>
            </a:pPr>
            <a:r>
              <a:rPr lang="en-US" sz="2000" dirty="0"/>
              <a:t>Static pods are one which could be </a:t>
            </a:r>
            <a:r>
              <a:rPr lang="en-US" sz="2000" dirty="0" err="1"/>
              <a:t>directoly</a:t>
            </a:r>
            <a:r>
              <a:rPr lang="en-US" sz="2000" dirty="0"/>
              <a:t> deployed by </a:t>
            </a:r>
            <a:r>
              <a:rPr lang="en-US" sz="2000" dirty="0" err="1"/>
              <a:t>kubelet</a:t>
            </a:r>
            <a:r>
              <a:rPr lang="en-US" sz="2000" dirty="0"/>
              <a:t> in that node. </a:t>
            </a:r>
            <a:r>
              <a:rPr lang="en-US" sz="2000" dirty="0" err="1"/>
              <a:t>i.e</a:t>
            </a:r>
            <a:r>
              <a:rPr lang="en-US" sz="2000" dirty="0"/>
              <a:t>, without API server and other master components. Note: we shall only deploy PODS not other objects such Deployments, </a:t>
            </a:r>
            <a:r>
              <a:rPr lang="en-US" sz="2000" dirty="0" err="1"/>
              <a:t>ReplicaSets</a:t>
            </a:r>
            <a:r>
              <a:rPr lang="en-US" sz="2000" dirty="0"/>
              <a:t>, etc. This can be achieved by placing the </a:t>
            </a:r>
            <a:r>
              <a:rPr lang="en-US" sz="2000" dirty="0" err="1"/>
              <a:t>yaml</a:t>
            </a:r>
            <a:r>
              <a:rPr lang="en-US" sz="2000" dirty="0"/>
              <a:t> files inside the node config directory, default one is ‘/</a:t>
            </a:r>
            <a:r>
              <a:rPr lang="en-US" sz="2000" dirty="0" err="1"/>
              <a:t>etc</a:t>
            </a:r>
            <a:r>
              <a:rPr lang="en-US" sz="2000" dirty="0"/>
              <a:t>/Kubernetes/manifests’. We shall many </a:t>
            </a:r>
            <a:r>
              <a:rPr lang="en-US" sz="2000" dirty="0" err="1"/>
              <a:t>no.of</a:t>
            </a:r>
            <a:r>
              <a:rPr lang="en-US" sz="2000" dirty="0"/>
              <a:t> POD </a:t>
            </a:r>
            <a:r>
              <a:rPr lang="en-US" sz="2000" dirty="0" err="1"/>
              <a:t>yaml</a:t>
            </a:r>
            <a:r>
              <a:rPr lang="en-US" sz="2000" dirty="0"/>
              <a:t> files. So that </a:t>
            </a:r>
            <a:r>
              <a:rPr lang="en-US" sz="2000" dirty="0" err="1"/>
              <a:t>kubelct</a:t>
            </a:r>
            <a:r>
              <a:rPr lang="en-US" sz="2000" dirty="0"/>
              <a:t> checks frequently and deploys in the same node accordingly. It checks health of the POD and does restarts. And if future if we make any changes in </a:t>
            </a:r>
            <a:r>
              <a:rPr lang="en-US" sz="2000" dirty="0" err="1"/>
              <a:t>yaml</a:t>
            </a:r>
            <a:r>
              <a:rPr lang="en-US" sz="2000" dirty="0"/>
              <a:t> files, </a:t>
            </a:r>
            <a:r>
              <a:rPr lang="en-US" sz="2000" dirty="0" err="1"/>
              <a:t>kubelet</a:t>
            </a:r>
            <a:r>
              <a:rPr lang="en-US" sz="2000" dirty="0"/>
              <a:t> will delete the existing POD, deploys new POD.</a:t>
            </a:r>
          </a:p>
          <a:p>
            <a:pPr marL="0" indent="0">
              <a:buNone/>
            </a:pPr>
            <a:r>
              <a:rPr lang="en-US" sz="2000" dirty="0"/>
              <a:t>And these static pods are listed in </a:t>
            </a:r>
            <a:r>
              <a:rPr lang="en-US" sz="2000" dirty="0" err="1"/>
              <a:t>kubectl</a:t>
            </a:r>
            <a:r>
              <a:rPr lang="en-US" sz="2000" dirty="0"/>
              <a:t> get pods,  but the cant be managed by </a:t>
            </a:r>
            <a:r>
              <a:rPr lang="en-US" sz="2000" dirty="0" err="1"/>
              <a:t>kube-api</a:t>
            </a:r>
            <a:r>
              <a:rPr lang="en-US" sz="2000" dirty="0"/>
              <a:t> server since the owner is </a:t>
            </a:r>
            <a:r>
              <a:rPr lang="en-US" sz="2000" dirty="0" err="1"/>
              <a:t>kubelet</a:t>
            </a:r>
            <a:r>
              <a:rPr lang="en-US" sz="2000" dirty="0"/>
              <a:t> of the node. </a:t>
            </a:r>
            <a:r>
              <a:rPr lang="en-US" sz="2000" dirty="0" err="1"/>
              <a:t>i.e</a:t>
            </a:r>
            <a:r>
              <a:rPr lang="en-US" sz="2000" dirty="0"/>
              <a:t>, cant be </a:t>
            </a:r>
            <a:r>
              <a:rPr lang="en-US" sz="2000" dirty="0" err="1"/>
              <a:t>delted</a:t>
            </a:r>
            <a:r>
              <a:rPr lang="en-US" sz="2000" dirty="0"/>
              <a:t> or edited by master </a:t>
            </a:r>
            <a:r>
              <a:rPr lang="en-US" sz="2000" dirty="0" err="1"/>
              <a:t>api</a:t>
            </a:r>
            <a:r>
              <a:rPr lang="en-US" sz="2000" dirty="0"/>
              <a:t> server. Generally these pods are used to install the </a:t>
            </a:r>
            <a:r>
              <a:rPr lang="en-US" sz="2000" dirty="0" err="1"/>
              <a:t>kube</a:t>
            </a:r>
            <a:r>
              <a:rPr lang="en-US" sz="2000" dirty="0"/>
              <a:t>-master components such </a:t>
            </a:r>
            <a:r>
              <a:rPr lang="en-US" sz="2000" dirty="0" err="1"/>
              <a:t>etcd</a:t>
            </a:r>
            <a:r>
              <a:rPr lang="en-US" sz="2000" dirty="0"/>
              <a:t>, </a:t>
            </a:r>
            <a:r>
              <a:rPr lang="en-US" sz="2000" dirty="0" err="1"/>
              <a:t>kube</a:t>
            </a:r>
            <a:r>
              <a:rPr lang="en-US" sz="2000" dirty="0"/>
              <a:t>-controller, </a:t>
            </a:r>
            <a:r>
              <a:rPr lang="en-US" sz="2000" dirty="0" err="1"/>
              <a:t>kube</a:t>
            </a:r>
            <a:r>
              <a:rPr lang="en-US" sz="2000" dirty="0"/>
              <a:t>-scheduler, incase any thing happened the </a:t>
            </a:r>
            <a:r>
              <a:rPr lang="en-US" sz="2000" dirty="0" err="1"/>
              <a:t>kubelet</a:t>
            </a:r>
            <a:r>
              <a:rPr lang="en-US" sz="2000" dirty="0"/>
              <a:t> will required mechanism</a:t>
            </a:r>
          </a:p>
          <a:p>
            <a:pPr marL="0" indent="0">
              <a:buNone/>
            </a:pPr>
            <a:r>
              <a:rPr lang="en-US" sz="2000" dirty="0"/>
              <a:t>Note: The only way is to get deleted is by  deleting </a:t>
            </a:r>
            <a:r>
              <a:rPr lang="en-US" sz="2000" dirty="0" err="1"/>
              <a:t>yaml</a:t>
            </a:r>
            <a:r>
              <a:rPr lang="en-US" sz="2000" dirty="0"/>
              <a:t> files from config path.</a:t>
            </a:r>
          </a:p>
          <a:p>
            <a:endParaRPr lang="en-US" sz="2000" dirty="0"/>
          </a:p>
        </p:txBody>
      </p:sp>
    </p:spTree>
    <p:extLst>
      <p:ext uri="{BB962C8B-B14F-4D97-AF65-F5344CB8AC3E}">
        <p14:creationId xmlns:p14="http://schemas.microsoft.com/office/powerpoint/2010/main" val="1468198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1E327-1CAB-4DA1-B3A6-616D7C0397E0}"/>
              </a:ext>
            </a:extLst>
          </p:cNvPr>
          <p:cNvSpPr>
            <a:spLocks noGrp="1"/>
          </p:cNvSpPr>
          <p:nvPr>
            <p:ph type="title"/>
          </p:nvPr>
        </p:nvSpPr>
        <p:spPr>
          <a:xfrm>
            <a:off x="838200" y="585216"/>
            <a:ext cx="10515600" cy="1325563"/>
          </a:xfrm>
        </p:spPr>
        <p:txBody>
          <a:bodyPr>
            <a:normAutofit/>
          </a:bodyPr>
          <a:lstStyle/>
          <a:p>
            <a:r>
              <a:rPr lang="en-US">
                <a:solidFill>
                  <a:schemeClr val="bg1"/>
                </a:solidFill>
              </a:rPr>
              <a:t>Static PODs</a:t>
            </a:r>
          </a:p>
        </p:txBody>
      </p:sp>
      <p:pic>
        <p:nvPicPr>
          <p:cNvPr id="4" name="Content Placeholder 3">
            <a:extLst>
              <a:ext uri="{FF2B5EF4-FFF2-40B4-BE49-F238E27FC236}">
                <a16:creationId xmlns:a16="http://schemas.microsoft.com/office/drawing/2014/main" id="{D3FFDA3E-FCAB-4852-A520-834DE7C26DD4}"/>
              </a:ext>
            </a:extLst>
          </p:cNvPr>
          <p:cNvPicPr>
            <a:picLocks noChangeAspect="1"/>
          </p:cNvPicPr>
          <p:nvPr/>
        </p:nvPicPr>
        <p:blipFill rotWithShape="1">
          <a:blip r:embed="rId2"/>
          <a:srcRect l="13139" r="10616"/>
          <a:stretch/>
        </p:blipFill>
        <p:spPr>
          <a:xfrm>
            <a:off x="841248" y="2547257"/>
            <a:ext cx="4126992" cy="3660185"/>
          </a:xfrm>
          <a:prstGeom prst="rect">
            <a:avLst/>
          </a:prstGeom>
        </p:spPr>
      </p:pic>
      <p:pic>
        <p:nvPicPr>
          <p:cNvPr id="5" name="Content Placeholder 4">
            <a:extLst>
              <a:ext uri="{FF2B5EF4-FFF2-40B4-BE49-F238E27FC236}">
                <a16:creationId xmlns:a16="http://schemas.microsoft.com/office/drawing/2014/main" id="{6FB53E59-4003-4184-8F91-5B102ECCD4B3}"/>
              </a:ext>
            </a:extLst>
          </p:cNvPr>
          <p:cNvPicPr>
            <a:picLocks noGrp="1" noChangeAspect="1"/>
          </p:cNvPicPr>
          <p:nvPr>
            <p:ph idx="1"/>
          </p:nvPr>
        </p:nvPicPr>
        <p:blipFill>
          <a:blip r:embed="rId3"/>
          <a:stretch>
            <a:fillRect/>
          </a:stretch>
        </p:blipFill>
        <p:spPr>
          <a:xfrm>
            <a:off x="5257801" y="670004"/>
            <a:ext cx="5915025" cy="5840525"/>
          </a:xfrm>
          <a:prstGeom prst="rect">
            <a:avLst/>
          </a:prstGeom>
        </p:spPr>
      </p:pic>
    </p:spTree>
    <p:extLst>
      <p:ext uri="{BB962C8B-B14F-4D97-AF65-F5344CB8AC3E}">
        <p14:creationId xmlns:p14="http://schemas.microsoft.com/office/powerpoint/2010/main" val="4094792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7BA62-359A-4247-82AC-C44A444285B7}"/>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Schedulers:</a:t>
            </a:r>
            <a:br>
              <a:rPr lang="en-US" dirty="0">
                <a:solidFill>
                  <a:srgbClr val="FFFFFF"/>
                </a:solidFill>
              </a:rPr>
            </a:br>
            <a:r>
              <a:rPr lang="en-US" sz="1100" dirty="0">
                <a:solidFill>
                  <a:srgbClr val="FFFFFF"/>
                </a:solidFill>
              </a:rPr>
              <a:t>command: </a:t>
            </a:r>
            <a:r>
              <a:rPr lang="en-US" sz="1100" dirty="0" err="1">
                <a:solidFill>
                  <a:srgbClr val="FFFFFF"/>
                </a:solidFill>
              </a:rPr>
              <a:t>kiubectl</a:t>
            </a:r>
            <a:r>
              <a:rPr lang="en-US" sz="1100" dirty="0">
                <a:solidFill>
                  <a:srgbClr val="FFFFFF"/>
                </a:solidFill>
              </a:rPr>
              <a:t> </a:t>
            </a:r>
            <a:r>
              <a:rPr lang="en-US" dirty="0">
                <a:solidFill>
                  <a:srgbClr val="FFFFFF"/>
                </a:solidFill>
              </a:rPr>
              <a:t>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AA31488-EA06-4D1D-A03E-86FA8F853B17}"/>
              </a:ext>
            </a:extLst>
          </p:cNvPr>
          <p:cNvSpPr>
            <a:spLocks noGrp="1"/>
          </p:cNvSpPr>
          <p:nvPr>
            <p:ph idx="1"/>
          </p:nvPr>
        </p:nvSpPr>
        <p:spPr>
          <a:xfrm>
            <a:off x="4447308" y="591344"/>
            <a:ext cx="6906491" cy="1545047"/>
          </a:xfrm>
        </p:spPr>
        <p:txBody>
          <a:bodyPr anchor="ctr">
            <a:normAutofit/>
          </a:bodyPr>
          <a:lstStyle/>
          <a:p>
            <a:pPr marL="0" indent="0">
              <a:buNone/>
            </a:pPr>
            <a:r>
              <a:rPr lang="en-US" sz="1400" dirty="0"/>
              <a:t>Schedulers will schedule the pods based on the different constraints such as default resource, taints &amp; tolerations , node selector and </a:t>
            </a:r>
            <a:r>
              <a:rPr lang="en-US" sz="1400" dirty="0" err="1"/>
              <a:t>nodeaffinity</a:t>
            </a:r>
            <a:r>
              <a:rPr lang="en-US" sz="1400" dirty="0"/>
              <a:t>.  We can have multiple schedulers in the node by adding one </a:t>
            </a:r>
            <a:r>
              <a:rPr lang="en-US" sz="1400" dirty="0" err="1"/>
              <a:t>yaml</a:t>
            </a:r>
            <a:r>
              <a:rPr lang="en-US" sz="1400" dirty="0"/>
              <a:t> file under manifests location /</a:t>
            </a:r>
            <a:r>
              <a:rPr lang="en-US" sz="1400" dirty="0" err="1"/>
              <a:t>etc</a:t>
            </a:r>
            <a:r>
              <a:rPr lang="en-US" sz="1400" dirty="0"/>
              <a:t>/Kubernetes/manifests in </a:t>
            </a:r>
            <a:r>
              <a:rPr lang="en-US" sz="1400" dirty="0" err="1"/>
              <a:t>kube</a:t>
            </a:r>
            <a:r>
              <a:rPr lang="en-US" sz="1400" dirty="0"/>
              <a:t>-master. So that we would be having desired </a:t>
            </a:r>
            <a:r>
              <a:rPr lang="en-US" sz="1400" dirty="0" err="1"/>
              <a:t>kube-schdulers</a:t>
            </a:r>
            <a:r>
              <a:rPr lang="en-US" sz="1400" dirty="0"/>
              <a:t>.</a:t>
            </a:r>
          </a:p>
          <a:p>
            <a:pPr marL="0" indent="0">
              <a:buNone/>
            </a:pPr>
            <a:endParaRPr lang="en-US" dirty="0"/>
          </a:p>
        </p:txBody>
      </p:sp>
      <p:pic>
        <p:nvPicPr>
          <p:cNvPr id="4" name="Picture 3">
            <a:extLst>
              <a:ext uri="{FF2B5EF4-FFF2-40B4-BE49-F238E27FC236}">
                <a16:creationId xmlns:a16="http://schemas.microsoft.com/office/drawing/2014/main" id="{5BAA15E8-FE3E-4795-87E9-6E76DF2E12B6}"/>
              </a:ext>
            </a:extLst>
          </p:cNvPr>
          <p:cNvPicPr>
            <a:picLocks noChangeAspect="1"/>
          </p:cNvPicPr>
          <p:nvPr/>
        </p:nvPicPr>
        <p:blipFill>
          <a:blip r:embed="rId2"/>
          <a:stretch>
            <a:fillRect/>
          </a:stretch>
        </p:blipFill>
        <p:spPr>
          <a:xfrm>
            <a:off x="3887234" y="1730581"/>
            <a:ext cx="7945437" cy="5037726"/>
          </a:xfrm>
          <a:prstGeom prst="rect">
            <a:avLst/>
          </a:prstGeom>
        </p:spPr>
      </p:pic>
    </p:spTree>
    <p:extLst>
      <p:ext uri="{BB962C8B-B14F-4D97-AF65-F5344CB8AC3E}">
        <p14:creationId xmlns:p14="http://schemas.microsoft.com/office/powerpoint/2010/main" val="575587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3EE630-C410-48C7-8366-49C00BF44EF6}"/>
              </a:ext>
            </a:extLst>
          </p:cNvPr>
          <p:cNvSpPr>
            <a:spLocks noGrp="1"/>
          </p:cNvSpPr>
          <p:nvPr>
            <p:ph type="title"/>
          </p:nvPr>
        </p:nvSpPr>
        <p:spPr>
          <a:xfrm>
            <a:off x="750242" y="632990"/>
            <a:ext cx="4062643" cy="1043409"/>
          </a:xfrm>
        </p:spPr>
        <p:txBody>
          <a:bodyPr>
            <a:normAutofit/>
          </a:bodyPr>
          <a:lstStyle/>
          <a:p>
            <a:r>
              <a:rPr lang="en-US" sz="3600" dirty="0"/>
              <a:t>Schedulers</a:t>
            </a:r>
          </a:p>
        </p:txBody>
      </p:sp>
      <p:sp>
        <p:nvSpPr>
          <p:cNvPr id="3" name="Content Placeholder 2">
            <a:extLst>
              <a:ext uri="{FF2B5EF4-FFF2-40B4-BE49-F238E27FC236}">
                <a16:creationId xmlns:a16="http://schemas.microsoft.com/office/drawing/2014/main" id="{EE6EAC8F-8CEF-434B-B787-09A3233E70F0}"/>
              </a:ext>
            </a:extLst>
          </p:cNvPr>
          <p:cNvSpPr>
            <a:spLocks noGrp="1"/>
          </p:cNvSpPr>
          <p:nvPr>
            <p:ph idx="1"/>
          </p:nvPr>
        </p:nvSpPr>
        <p:spPr>
          <a:xfrm>
            <a:off x="518474" y="1774372"/>
            <a:ext cx="4064409" cy="3661228"/>
          </a:xfrm>
        </p:spPr>
        <p:txBody>
          <a:bodyPr anchor="t">
            <a:normAutofit/>
          </a:bodyPr>
          <a:lstStyle/>
          <a:p>
            <a:pPr marL="0" indent="0">
              <a:buNone/>
            </a:pPr>
            <a:r>
              <a:rPr lang="en-US" sz="1800" dirty="0"/>
              <a:t>We have leader-elect option which always would be leader in scheduling.</a:t>
            </a:r>
          </a:p>
          <a:p>
            <a:pPr marL="0" indent="0">
              <a:buNone/>
            </a:pPr>
            <a:r>
              <a:rPr lang="en-US" sz="1800" dirty="0"/>
              <a:t>We can specify the scheduler name in spec section to get the required scheduler in </a:t>
            </a:r>
            <a:r>
              <a:rPr lang="en-US" sz="1800" dirty="0" err="1"/>
              <a:t>yaml</a:t>
            </a:r>
            <a:r>
              <a:rPr lang="en-US" sz="1800" dirty="0"/>
              <a:t> file.</a:t>
            </a:r>
          </a:p>
          <a:p>
            <a:pPr marL="0" indent="0">
              <a:buNone/>
            </a:pPr>
            <a:r>
              <a:rPr lang="en-US" sz="1800" dirty="0"/>
              <a:t>To get about the </a:t>
            </a:r>
            <a:r>
              <a:rPr lang="en-US" sz="1800" dirty="0" err="1"/>
              <a:t>schedudler</a:t>
            </a:r>
            <a:r>
              <a:rPr lang="en-US" sz="1800" dirty="0"/>
              <a:t> and pods .</a:t>
            </a:r>
          </a:p>
          <a:p>
            <a:pPr marL="0" indent="0">
              <a:buNone/>
            </a:pPr>
            <a:r>
              <a:rPr lang="en-US" sz="1800" dirty="0" err="1"/>
              <a:t>Cmd</a:t>
            </a:r>
            <a:r>
              <a:rPr lang="en-US" sz="1800" dirty="0"/>
              <a:t>: </a:t>
            </a:r>
            <a:r>
              <a:rPr lang="en-US" sz="1800" dirty="0" err="1"/>
              <a:t>kubectl</a:t>
            </a:r>
            <a:r>
              <a:rPr lang="en-US" sz="1800" dirty="0"/>
              <a:t> get events</a:t>
            </a:r>
          </a:p>
          <a:p>
            <a:pPr marL="0" indent="0">
              <a:buNone/>
            </a:pPr>
            <a:r>
              <a:rPr lang="en-US" sz="1800" dirty="0"/>
              <a:t>To see the logs of the scheduler</a:t>
            </a:r>
          </a:p>
          <a:p>
            <a:pPr marL="0" indent="0">
              <a:buNone/>
            </a:pPr>
            <a:r>
              <a:rPr lang="en-US" sz="1800" dirty="0" err="1"/>
              <a:t>Cmd</a:t>
            </a:r>
            <a:r>
              <a:rPr lang="en-US" sz="1800" dirty="0"/>
              <a:t> : </a:t>
            </a:r>
            <a:r>
              <a:rPr lang="en-US" sz="1800" dirty="0" err="1"/>
              <a:t>kubectl</a:t>
            </a:r>
            <a:r>
              <a:rPr lang="en-US" sz="1800" dirty="0"/>
              <a:t> logs </a:t>
            </a:r>
            <a:r>
              <a:rPr lang="en-US" sz="1800" dirty="0" err="1"/>
              <a:t>SCHEDULER_Name</a:t>
            </a:r>
            <a:r>
              <a:rPr lang="en-US" sz="1800" dirty="0"/>
              <a:t> --name-space=</a:t>
            </a:r>
            <a:r>
              <a:rPr lang="en-US" sz="1800" dirty="0" err="1"/>
              <a:t>kubesystem</a:t>
            </a: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7629F709-5610-4E1D-B268-60D58B08D844}"/>
              </a:ext>
            </a:extLst>
          </p:cNvPr>
          <p:cNvPicPr>
            <a:picLocks noChangeAspect="1"/>
          </p:cNvPicPr>
          <p:nvPr/>
        </p:nvPicPr>
        <p:blipFill>
          <a:blip r:embed="rId2"/>
          <a:stretch>
            <a:fillRect/>
          </a:stretch>
        </p:blipFill>
        <p:spPr>
          <a:xfrm>
            <a:off x="5709920" y="374119"/>
            <a:ext cx="5896851" cy="4746521"/>
          </a:xfrm>
          <a:prstGeom prst="rect">
            <a:avLst/>
          </a:prstGeom>
        </p:spPr>
      </p:pic>
      <p:pic>
        <p:nvPicPr>
          <p:cNvPr id="6" name="Picture 5">
            <a:extLst>
              <a:ext uri="{FF2B5EF4-FFF2-40B4-BE49-F238E27FC236}">
                <a16:creationId xmlns:a16="http://schemas.microsoft.com/office/drawing/2014/main" id="{95F1CC12-9413-43DF-8490-D1E54E8D7A19}"/>
              </a:ext>
            </a:extLst>
          </p:cNvPr>
          <p:cNvPicPr>
            <a:picLocks noChangeAspect="1"/>
          </p:cNvPicPr>
          <p:nvPr/>
        </p:nvPicPr>
        <p:blipFill>
          <a:blip r:embed="rId3"/>
          <a:stretch>
            <a:fillRect/>
          </a:stretch>
        </p:blipFill>
        <p:spPr>
          <a:xfrm>
            <a:off x="838835" y="5068356"/>
            <a:ext cx="11144250" cy="1876425"/>
          </a:xfrm>
          <a:prstGeom prst="rect">
            <a:avLst/>
          </a:prstGeom>
        </p:spPr>
      </p:pic>
    </p:spTree>
    <p:extLst>
      <p:ext uri="{BB962C8B-B14F-4D97-AF65-F5344CB8AC3E}">
        <p14:creationId xmlns:p14="http://schemas.microsoft.com/office/powerpoint/2010/main" val="48262653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7EA87-06FE-49DB-A1BB-6331A3DB6BFB}"/>
              </a:ext>
            </a:extLst>
          </p:cNvPr>
          <p:cNvSpPr>
            <a:spLocks noGrp="1"/>
          </p:cNvSpPr>
          <p:nvPr>
            <p:ph type="title"/>
          </p:nvPr>
        </p:nvSpPr>
        <p:spPr>
          <a:xfrm>
            <a:off x="804673" y="1445494"/>
            <a:ext cx="3616856" cy="4376572"/>
          </a:xfrm>
        </p:spPr>
        <p:txBody>
          <a:bodyPr anchor="ctr">
            <a:normAutofit/>
          </a:bodyPr>
          <a:lstStyle/>
          <a:p>
            <a:r>
              <a:rPr lang="en-US" sz="4800" dirty="0"/>
              <a:t>Logging &amp; monitoring	</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1A4658-D2FA-44E2-8E4D-F5BFD07EF32F}"/>
              </a:ext>
            </a:extLst>
          </p:cNvPr>
          <p:cNvSpPr>
            <a:spLocks noGrp="1"/>
          </p:cNvSpPr>
          <p:nvPr>
            <p:ph idx="1"/>
          </p:nvPr>
        </p:nvSpPr>
        <p:spPr>
          <a:xfrm>
            <a:off x="6096000" y="1399032"/>
            <a:ext cx="5501834" cy="4471416"/>
          </a:xfrm>
        </p:spPr>
        <p:txBody>
          <a:bodyPr anchor="ctr">
            <a:normAutofit/>
          </a:bodyPr>
          <a:lstStyle/>
          <a:p>
            <a:pPr marL="0" indent="0">
              <a:buNone/>
            </a:pPr>
            <a:r>
              <a:rPr lang="en-US" sz="2200" dirty="0">
                <a:solidFill>
                  <a:schemeClr val="bg1"/>
                </a:solidFill>
              </a:rPr>
              <a:t>Need to install a metric server, this can be done by cloning the appropriate git repo and create a pod.</a:t>
            </a:r>
          </a:p>
          <a:p>
            <a:pPr marL="0" indent="0">
              <a:buNone/>
            </a:pPr>
            <a:r>
              <a:rPr lang="en-US" sz="2200" dirty="0">
                <a:solidFill>
                  <a:schemeClr val="bg1"/>
                </a:solidFill>
              </a:rPr>
              <a:t>Commands to get the details:</a:t>
            </a:r>
          </a:p>
          <a:p>
            <a:r>
              <a:rPr lang="en-US" sz="2200" dirty="0">
                <a:solidFill>
                  <a:schemeClr val="bg1"/>
                </a:solidFill>
              </a:rPr>
              <a:t>to get </a:t>
            </a:r>
            <a:r>
              <a:rPr lang="en-US" sz="2200" dirty="0" err="1">
                <a:solidFill>
                  <a:schemeClr val="bg1"/>
                </a:solidFill>
              </a:rPr>
              <a:t>cpu</a:t>
            </a:r>
            <a:r>
              <a:rPr lang="en-US" sz="2200" dirty="0">
                <a:solidFill>
                  <a:schemeClr val="bg1"/>
                </a:solidFill>
              </a:rPr>
              <a:t> and memory stats :</a:t>
            </a:r>
          </a:p>
          <a:p>
            <a:r>
              <a:rPr lang="en-US" sz="2200" dirty="0" err="1">
                <a:solidFill>
                  <a:schemeClr val="bg1"/>
                </a:solidFill>
              </a:rPr>
              <a:t>Kubectl</a:t>
            </a:r>
            <a:r>
              <a:rPr lang="en-US" sz="2200" dirty="0">
                <a:solidFill>
                  <a:schemeClr val="bg1"/>
                </a:solidFill>
              </a:rPr>
              <a:t> top node/pod</a:t>
            </a:r>
          </a:p>
          <a:p>
            <a:pPr marL="0" indent="0">
              <a:buNone/>
            </a:pPr>
            <a:r>
              <a:rPr lang="en-US" sz="2200" dirty="0">
                <a:solidFill>
                  <a:schemeClr val="bg1"/>
                </a:solidFill>
              </a:rPr>
              <a:t>If the pod has multiple containers , wish to see metrics of a container, will go with below </a:t>
            </a:r>
            <a:r>
              <a:rPr lang="en-US" sz="2200" dirty="0" err="1">
                <a:solidFill>
                  <a:schemeClr val="bg1"/>
                </a:solidFill>
              </a:rPr>
              <a:t>cmd</a:t>
            </a:r>
            <a:endParaRPr lang="en-US" sz="2200" dirty="0">
              <a:solidFill>
                <a:schemeClr val="bg1"/>
              </a:solidFill>
            </a:endParaRPr>
          </a:p>
          <a:p>
            <a:r>
              <a:rPr lang="en-US" sz="2200" dirty="0" err="1">
                <a:solidFill>
                  <a:schemeClr val="bg1"/>
                </a:solidFill>
              </a:rPr>
              <a:t>Kubectl</a:t>
            </a:r>
            <a:r>
              <a:rPr lang="en-US" sz="2200" dirty="0">
                <a:solidFill>
                  <a:schemeClr val="bg1"/>
                </a:solidFill>
              </a:rPr>
              <a:t> top </a:t>
            </a:r>
            <a:r>
              <a:rPr lang="en-US" sz="2200" dirty="0" err="1">
                <a:solidFill>
                  <a:schemeClr val="bg1"/>
                </a:solidFill>
              </a:rPr>
              <a:t>pod_name</a:t>
            </a:r>
            <a:r>
              <a:rPr lang="en-US" sz="2200" dirty="0">
                <a:solidFill>
                  <a:schemeClr val="bg1"/>
                </a:solidFill>
              </a:rPr>
              <a:t> -c </a:t>
            </a:r>
            <a:r>
              <a:rPr lang="en-US" sz="2200" dirty="0" err="1">
                <a:solidFill>
                  <a:schemeClr val="bg1"/>
                </a:solidFill>
              </a:rPr>
              <a:t>container_name</a:t>
            </a:r>
            <a:endParaRPr lang="en-US" sz="2200" dirty="0">
              <a:solidFill>
                <a:schemeClr val="bg1"/>
              </a:solidFill>
            </a:endParaRPr>
          </a:p>
          <a:p>
            <a:pPr marL="0" indent="0">
              <a:buNone/>
            </a:pPr>
            <a:endParaRPr lang="en-US" sz="2200" dirty="0">
              <a:solidFill>
                <a:schemeClr val="bg1"/>
              </a:solidFill>
            </a:endParaRPr>
          </a:p>
        </p:txBody>
      </p:sp>
    </p:spTree>
    <p:extLst>
      <p:ext uri="{BB962C8B-B14F-4D97-AF65-F5344CB8AC3E}">
        <p14:creationId xmlns:p14="http://schemas.microsoft.com/office/powerpoint/2010/main" val="4207490445"/>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56D1-0356-45A0-9CBD-718687CE32E7}"/>
              </a:ext>
            </a:extLst>
          </p:cNvPr>
          <p:cNvSpPr>
            <a:spLocks noGrp="1"/>
          </p:cNvSpPr>
          <p:nvPr>
            <p:ph type="title"/>
          </p:nvPr>
        </p:nvSpPr>
        <p:spPr>
          <a:xfrm>
            <a:off x="838200" y="640079"/>
            <a:ext cx="4681742" cy="1840613"/>
          </a:xfrm>
        </p:spPr>
        <p:txBody>
          <a:bodyPr anchor="b">
            <a:normAutofit/>
          </a:bodyPr>
          <a:lstStyle/>
          <a:p>
            <a:r>
              <a:rPr lang="en-US" sz="4000"/>
              <a:t>Rollouts and updates	</a:t>
            </a:r>
          </a:p>
        </p:txBody>
      </p:sp>
      <p:sp>
        <p:nvSpPr>
          <p:cNvPr id="3" name="Content Placeholder 2">
            <a:extLst>
              <a:ext uri="{FF2B5EF4-FFF2-40B4-BE49-F238E27FC236}">
                <a16:creationId xmlns:a16="http://schemas.microsoft.com/office/drawing/2014/main" id="{1FB52AE3-609D-46C5-A37B-CCB80472C4F7}"/>
              </a:ext>
            </a:extLst>
          </p:cNvPr>
          <p:cNvSpPr>
            <a:spLocks noGrp="1"/>
          </p:cNvSpPr>
          <p:nvPr>
            <p:ph idx="1"/>
          </p:nvPr>
        </p:nvSpPr>
        <p:spPr>
          <a:xfrm>
            <a:off x="838200" y="2686323"/>
            <a:ext cx="4681742" cy="3531598"/>
          </a:xfrm>
        </p:spPr>
        <p:txBody>
          <a:bodyPr>
            <a:normAutofit/>
          </a:bodyPr>
          <a:lstStyle/>
          <a:p>
            <a:r>
              <a:rPr lang="en-US" sz="2000" dirty="0" err="1"/>
              <a:t>Kubectl</a:t>
            </a:r>
            <a:r>
              <a:rPr lang="en-US" sz="2000" dirty="0"/>
              <a:t> rollout status deployment/my-app-deployment</a:t>
            </a:r>
          </a:p>
          <a:p>
            <a:r>
              <a:rPr lang="en-US" sz="2000" dirty="0"/>
              <a:t>There are two </a:t>
            </a:r>
            <a:r>
              <a:rPr lang="en-US" sz="2000" dirty="0" err="1"/>
              <a:t>deploymnets</a:t>
            </a:r>
            <a:r>
              <a:rPr lang="en-US" sz="2000" dirty="0"/>
              <a:t> </a:t>
            </a:r>
            <a:r>
              <a:rPr lang="en-US" sz="2000" dirty="0" err="1"/>
              <a:t>startegies</a:t>
            </a:r>
            <a:r>
              <a:rPr lang="en-US" sz="2000" dirty="0"/>
              <a:t> one is Recreate, Rolling update. The </a:t>
            </a:r>
            <a:r>
              <a:rPr lang="en-US" sz="2000" dirty="0" err="1"/>
              <a:t>deault</a:t>
            </a:r>
            <a:r>
              <a:rPr lang="en-US" sz="2000" dirty="0"/>
              <a:t> one is ‘Rolling update’</a:t>
            </a:r>
          </a:p>
          <a:p>
            <a:endParaRPr lang="en-US" sz="2000" dirty="0"/>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A471FB4C-0F37-49C1-BA6F-521A3C9342F1}"/>
              </a:ext>
            </a:extLst>
          </p:cNvPr>
          <p:cNvPicPr>
            <a:picLocks noChangeAspect="1"/>
          </p:cNvPicPr>
          <p:nvPr/>
        </p:nvPicPr>
        <p:blipFill>
          <a:blip r:embed="rId2"/>
          <a:stretch>
            <a:fillRect/>
          </a:stretch>
        </p:blipFill>
        <p:spPr>
          <a:xfrm>
            <a:off x="5409772" y="1676400"/>
            <a:ext cx="5944028" cy="4541521"/>
          </a:xfrm>
          <a:prstGeom prst="rect">
            <a:avLst/>
          </a:prstGeom>
        </p:spPr>
      </p:pic>
    </p:spTree>
    <p:extLst>
      <p:ext uri="{BB962C8B-B14F-4D97-AF65-F5344CB8AC3E}">
        <p14:creationId xmlns:p14="http://schemas.microsoft.com/office/powerpoint/2010/main" val="3248963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387E969-E500-4A87-971D-3FD29B9DEE20}"/>
              </a:ext>
            </a:extLst>
          </p:cNvPr>
          <p:cNvSpPr>
            <a:spLocks noGrp="1"/>
          </p:cNvSpPr>
          <p:nvPr>
            <p:ph idx="1"/>
          </p:nvPr>
        </p:nvSpPr>
        <p:spPr>
          <a:xfrm>
            <a:off x="427034" y="433252"/>
            <a:ext cx="7152326" cy="2754086"/>
          </a:xfrm>
        </p:spPr>
        <p:txBody>
          <a:bodyPr anchor="t">
            <a:normAutofit/>
          </a:bodyPr>
          <a:lstStyle/>
          <a:p>
            <a:pPr marL="0" indent="0">
              <a:buNone/>
            </a:pPr>
            <a:r>
              <a:rPr lang="en-US" sz="1800" dirty="0"/>
              <a:t>To rollback to the older deployment</a:t>
            </a:r>
          </a:p>
          <a:p>
            <a:pPr marL="0" indent="0">
              <a:buNone/>
            </a:pPr>
            <a:r>
              <a:rPr lang="en-US" sz="1800" dirty="0" err="1"/>
              <a:t>Cdm</a:t>
            </a:r>
            <a:r>
              <a:rPr lang="en-US" sz="1800" dirty="0"/>
              <a:t>: </a:t>
            </a:r>
            <a:r>
              <a:rPr lang="en-US" sz="1800" dirty="0" err="1"/>
              <a:t>kubectl</a:t>
            </a:r>
            <a:r>
              <a:rPr lang="en-US" sz="1800" dirty="0"/>
              <a:t> rollout undo </a:t>
            </a:r>
            <a:r>
              <a:rPr lang="en-US" sz="1800" dirty="0" err="1"/>
              <a:t>deployment_name</a:t>
            </a:r>
            <a:endParaRPr lang="en-US" sz="1800" dirty="0"/>
          </a:p>
          <a:p>
            <a:pPr marL="0" indent="0">
              <a:buNone/>
            </a:pPr>
            <a:endParaRPr lang="en-US" sz="1800" dirty="0"/>
          </a:p>
          <a:p>
            <a:pPr marL="0" indent="0">
              <a:buNone/>
            </a:pPr>
            <a:r>
              <a:rPr lang="en-US" sz="1800" dirty="0"/>
              <a:t>Note: Rollback and rollout strategies are depends on Deployment strategy , that can be mentioned in </a:t>
            </a:r>
            <a:r>
              <a:rPr lang="en-US" sz="1800" dirty="0" err="1"/>
              <a:t>yaml</a:t>
            </a:r>
            <a:r>
              <a:rPr lang="en-US" sz="1800" dirty="0"/>
              <a:t> file.</a:t>
            </a:r>
          </a:p>
          <a:p>
            <a:pPr marL="0" indent="0">
              <a:buNone/>
            </a:pPr>
            <a:r>
              <a:rPr lang="en-US" sz="1800" dirty="0"/>
              <a:t>The default strategy is “</a:t>
            </a:r>
            <a:r>
              <a:rPr lang="en-US" sz="1800" dirty="0" err="1"/>
              <a:t>RollingIUpdate</a:t>
            </a:r>
            <a:r>
              <a:rPr lang="en-US" sz="1800" dirty="0"/>
              <a:t>”</a:t>
            </a:r>
          </a:p>
        </p:txBody>
      </p:sp>
      <p:pic>
        <p:nvPicPr>
          <p:cNvPr id="5" name="Picture 4">
            <a:extLst>
              <a:ext uri="{FF2B5EF4-FFF2-40B4-BE49-F238E27FC236}">
                <a16:creationId xmlns:a16="http://schemas.microsoft.com/office/drawing/2014/main" id="{14D069BE-8A4B-4E42-9E53-BD2AC4F64116}"/>
              </a:ext>
            </a:extLst>
          </p:cNvPr>
          <p:cNvPicPr>
            <a:picLocks noChangeAspect="1"/>
          </p:cNvPicPr>
          <p:nvPr/>
        </p:nvPicPr>
        <p:blipFill>
          <a:blip r:embed="rId2"/>
          <a:stretch>
            <a:fillRect/>
          </a:stretch>
        </p:blipFill>
        <p:spPr>
          <a:xfrm>
            <a:off x="4153437" y="2415941"/>
            <a:ext cx="7964396" cy="3643710"/>
          </a:xfrm>
          <a:prstGeom prst="rect">
            <a:avLst/>
          </a:prstGeom>
        </p:spPr>
      </p:pic>
    </p:spTree>
    <p:extLst>
      <p:ext uri="{BB962C8B-B14F-4D97-AF65-F5344CB8AC3E}">
        <p14:creationId xmlns:p14="http://schemas.microsoft.com/office/powerpoint/2010/main" val="9144484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EAC23A-884D-497B-A07F-861104FC0794}"/>
              </a:ext>
            </a:extLst>
          </p:cNvPr>
          <p:cNvSpPr>
            <a:spLocks noGrp="1"/>
          </p:cNvSpPr>
          <p:nvPr>
            <p:ph type="title"/>
          </p:nvPr>
        </p:nvSpPr>
        <p:spPr>
          <a:xfrm>
            <a:off x="838200" y="365125"/>
            <a:ext cx="10515600" cy="1325563"/>
          </a:xfrm>
        </p:spPr>
        <p:txBody>
          <a:bodyPr>
            <a:normAutofit/>
          </a:bodyPr>
          <a:lstStyle/>
          <a:p>
            <a:r>
              <a:rPr lang="en-US" b="1" dirty="0"/>
              <a:t>Service</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C62849-E04B-4581-8AC5-D25193F59D75}"/>
              </a:ext>
            </a:extLst>
          </p:cNvPr>
          <p:cNvSpPr>
            <a:spLocks noGrp="1"/>
          </p:cNvSpPr>
          <p:nvPr>
            <p:ph idx="1"/>
          </p:nvPr>
        </p:nvSpPr>
        <p:spPr>
          <a:xfrm>
            <a:off x="838200" y="1825625"/>
            <a:ext cx="10515600" cy="4351338"/>
          </a:xfrm>
        </p:spPr>
        <p:txBody>
          <a:bodyPr>
            <a:normAutofit/>
          </a:bodyPr>
          <a:lstStyle/>
          <a:p>
            <a:r>
              <a:rPr lang="en-US" sz="2000"/>
              <a:t>An abstract way to expose an application running on a set of </a:t>
            </a:r>
            <a:r>
              <a:rPr lang="en-US" sz="2000">
                <a:hlinkClick r:id="rId2"/>
              </a:rPr>
              <a:t>Pods</a:t>
            </a:r>
            <a:r>
              <a:rPr lang="en-US" sz="2000"/>
              <a:t> as a network service.</a:t>
            </a:r>
          </a:p>
          <a:p>
            <a:r>
              <a:rPr lang="en-US" sz="2000"/>
              <a:t>With Kubernetes you don't need to modify your application to use an unfamiliar service discovery mechanism. Kubernetes gives Pods their own IP addresses and a single DNS name for a set of Pods, and can load-balance across them</a:t>
            </a:r>
          </a:p>
          <a:p>
            <a:r>
              <a:rPr lang="en-US" sz="2000"/>
              <a:t>In Kubernetes, a Service is an abstraction which defines a logical set of Pods and a policy by which to access them (sometimes this pattern is called a micro-service). The set of Pods targeted by a Service is usually determined by a selector (see below for why you might want a Service without a selector).</a:t>
            </a:r>
          </a:p>
          <a:p>
            <a:r>
              <a:rPr lang="en-US" sz="2000"/>
              <a:t>For example, consider a stateless image-processing backend which is running with 3 replicas. Those replicas are fungible—frontends do not care which backend they use. While the actual Pods that compose the backend set may change, the frontend clients should not need to be aware of that, nor should they need to keep track of the set of backends themselves.</a:t>
            </a:r>
          </a:p>
          <a:p>
            <a:r>
              <a:rPr lang="en-US" sz="2000"/>
              <a:t>The Service abstraction enables this decoupling</a:t>
            </a:r>
          </a:p>
        </p:txBody>
      </p:sp>
    </p:spTree>
    <p:extLst>
      <p:ext uri="{BB962C8B-B14F-4D97-AF65-F5344CB8AC3E}">
        <p14:creationId xmlns:p14="http://schemas.microsoft.com/office/powerpoint/2010/main" val="911782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3CF8820-6DA5-4BE8-9963-CBA830039DC9}"/>
              </a:ext>
            </a:extLst>
          </p:cNvPr>
          <p:cNvPicPr>
            <a:picLocks noGrp="1" noChangeAspect="1"/>
          </p:cNvPicPr>
          <p:nvPr>
            <p:ph idx="1"/>
          </p:nvPr>
        </p:nvPicPr>
        <p:blipFill rotWithShape="1">
          <a:blip r:embed="rId2"/>
          <a:srcRect l="660" r="1" b="1"/>
          <a:stretch/>
        </p:blipFill>
        <p:spPr>
          <a:xfrm>
            <a:off x="643467" y="643467"/>
            <a:ext cx="10905066" cy="5571065"/>
          </a:xfrm>
          <a:prstGeom prst="rect">
            <a:avLst/>
          </a:prstGeom>
          <a:ln>
            <a:noFill/>
          </a:ln>
        </p:spPr>
      </p:pic>
      <p:sp>
        <p:nvSpPr>
          <p:cNvPr id="22" name="Isosceles Triangle 21">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004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3A9C25-6B6C-438E-8E97-387BB47E8C3A}"/>
              </a:ext>
            </a:extLst>
          </p:cNvPr>
          <p:cNvPicPr>
            <a:picLocks noChangeAspect="1"/>
          </p:cNvPicPr>
          <p:nvPr/>
        </p:nvPicPr>
        <p:blipFill rotWithShape="1">
          <a:blip r:embed="rId2"/>
          <a:srcRect r="4430" b="1"/>
          <a:stretch/>
        </p:blipFill>
        <p:spPr>
          <a:xfrm>
            <a:off x="20" y="10"/>
            <a:ext cx="7009876" cy="6857990"/>
          </a:xfrm>
          <a:custGeom>
            <a:avLst/>
            <a:gdLst/>
            <a:ahLst/>
            <a:cxnLst/>
            <a:rect l="l" t="t" r="r" b="b"/>
            <a:pathLst>
              <a:path w="7009896" h="6858000">
                <a:moveTo>
                  <a:pt x="0" y="0"/>
                </a:moveTo>
                <a:lnTo>
                  <a:pt x="7009896" y="0"/>
                </a:lnTo>
                <a:lnTo>
                  <a:pt x="7009896" y="1"/>
                </a:lnTo>
                <a:lnTo>
                  <a:pt x="6295211" y="1"/>
                </a:lnTo>
                <a:lnTo>
                  <a:pt x="6195255" y="380651"/>
                </a:lnTo>
                <a:cubicBezTo>
                  <a:pt x="5677600" y="2559611"/>
                  <a:pt x="5966601" y="4758249"/>
                  <a:pt x="6880029" y="6647018"/>
                </a:cubicBezTo>
                <a:lnTo>
                  <a:pt x="6988280" y="6858000"/>
                </a:lnTo>
                <a:lnTo>
                  <a:pt x="0" y="6858000"/>
                </a:lnTo>
                <a:close/>
              </a:path>
            </a:pathLst>
          </a:custGeom>
        </p:spPr>
      </p:pic>
      <p:sp>
        <p:nvSpPr>
          <p:cNvPr id="12" name="Freeform: Shape 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Shape 1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DB4DAE5-619A-4644-A4E5-EA97CED7F972}"/>
              </a:ext>
            </a:extLst>
          </p:cNvPr>
          <p:cNvSpPr>
            <a:spLocks noGrp="1"/>
          </p:cNvSpPr>
          <p:nvPr>
            <p:ph idx="1"/>
          </p:nvPr>
        </p:nvSpPr>
        <p:spPr>
          <a:xfrm>
            <a:off x="6801435" y="2871982"/>
            <a:ext cx="4819951" cy="3181684"/>
          </a:xfrm>
        </p:spPr>
        <p:txBody>
          <a:bodyPr anchor="t">
            <a:normAutofit/>
          </a:bodyPr>
          <a:lstStyle/>
          <a:p>
            <a:pPr marL="0" indent="0">
              <a:buNone/>
            </a:pPr>
            <a:r>
              <a:rPr lang="en-US" sz="1800" dirty="0"/>
              <a:t>Note: we can set the strategy and </a:t>
            </a:r>
            <a:r>
              <a:rPr lang="en-US" sz="1800" dirty="0" err="1"/>
              <a:t>and</a:t>
            </a:r>
            <a:r>
              <a:rPr lang="en-US" sz="1800" dirty="0"/>
              <a:t> amount of containers available/drains as part of Rolling Update strategy, in the below example, they have set max unavailability is 25 %, that means if we have a replicase is set to  4, then one container can go down and once new container will come. </a:t>
            </a:r>
          </a:p>
        </p:txBody>
      </p:sp>
    </p:spTree>
    <p:extLst>
      <p:ext uri="{BB962C8B-B14F-4D97-AF65-F5344CB8AC3E}">
        <p14:creationId xmlns:p14="http://schemas.microsoft.com/office/powerpoint/2010/main" val="2625026079"/>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0B569-982E-46C8-966A-BE6031343929}"/>
              </a:ext>
            </a:extLst>
          </p:cNvPr>
          <p:cNvSpPr>
            <a:spLocks noGrp="1"/>
          </p:cNvSpPr>
          <p:nvPr>
            <p:ph type="title"/>
          </p:nvPr>
        </p:nvSpPr>
        <p:spPr>
          <a:xfrm>
            <a:off x="838200" y="365126"/>
            <a:ext cx="5340605" cy="1146176"/>
          </a:xfrm>
        </p:spPr>
        <p:txBody>
          <a:bodyPr>
            <a:normAutofit/>
          </a:bodyPr>
          <a:lstStyle/>
          <a:p>
            <a:r>
              <a:rPr lang="en-US" sz="3700"/>
              <a:t>Commands and arguments</a:t>
            </a:r>
          </a:p>
        </p:txBody>
      </p:sp>
      <p:sp>
        <p:nvSpPr>
          <p:cNvPr id="9" name="Freeform: Shape 8">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C0B73B8-B718-41C7-B2B0-1F138F0042A4}"/>
              </a:ext>
            </a:extLst>
          </p:cNvPr>
          <p:cNvSpPr>
            <a:spLocks noGrp="1"/>
          </p:cNvSpPr>
          <p:nvPr>
            <p:ph idx="1"/>
          </p:nvPr>
        </p:nvSpPr>
        <p:spPr>
          <a:xfrm>
            <a:off x="838200" y="2173288"/>
            <a:ext cx="3603171" cy="3639684"/>
          </a:xfrm>
        </p:spPr>
        <p:txBody>
          <a:bodyPr anchor="ctr">
            <a:normAutofit/>
          </a:bodyPr>
          <a:lstStyle/>
          <a:p>
            <a:pPr marL="0" indent="0">
              <a:buNone/>
            </a:pPr>
            <a:r>
              <a:rPr lang="en-US" sz="2000" dirty="0">
                <a:solidFill>
                  <a:srgbClr val="FFFFFF"/>
                </a:solidFill>
              </a:rPr>
              <a:t>We wrote a docker file, that needs an </a:t>
            </a:r>
            <a:r>
              <a:rPr lang="en-US" sz="2000" dirty="0" err="1">
                <a:solidFill>
                  <a:srgbClr val="FFFFFF"/>
                </a:solidFill>
              </a:rPr>
              <a:t>entrypoint</a:t>
            </a:r>
            <a:r>
              <a:rPr lang="en-US" sz="2000" dirty="0">
                <a:solidFill>
                  <a:srgbClr val="FFFFFF"/>
                </a:solidFill>
              </a:rPr>
              <a:t> </a:t>
            </a:r>
            <a:r>
              <a:rPr lang="en-US" sz="2000" dirty="0" err="1">
                <a:solidFill>
                  <a:srgbClr val="FFFFFF"/>
                </a:solidFill>
              </a:rPr>
              <a:t>instructiona</a:t>
            </a:r>
            <a:r>
              <a:rPr lang="en-US" sz="2000" dirty="0">
                <a:solidFill>
                  <a:srgbClr val="FFFFFF"/>
                </a:solidFill>
              </a:rPr>
              <a:t> and we would like change </a:t>
            </a:r>
            <a:r>
              <a:rPr lang="en-US" sz="2000" dirty="0" err="1">
                <a:solidFill>
                  <a:srgbClr val="FFFFFF"/>
                </a:solidFill>
              </a:rPr>
              <a:t>entrpoint</a:t>
            </a:r>
            <a:r>
              <a:rPr lang="en-US" sz="2000" dirty="0">
                <a:solidFill>
                  <a:srgbClr val="FFFFFF"/>
                </a:solidFill>
              </a:rPr>
              <a:t> parameter and its values. That can be done in </a:t>
            </a:r>
            <a:r>
              <a:rPr lang="en-US" sz="2000" dirty="0" err="1">
                <a:solidFill>
                  <a:srgbClr val="FFFFFF"/>
                </a:solidFill>
              </a:rPr>
              <a:t>yaml</a:t>
            </a:r>
            <a:r>
              <a:rPr lang="en-US" sz="2000" dirty="0">
                <a:solidFill>
                  <a:srgbClr val="FFFFFF"/>
                </a:solidFill>
              </a:rPr>
              <a:t> by specify like below.</a:t>
            </a:r>
          </a:p>
          <a:p>
            <a:pPr marL="0" indent="0">
              <a:buNone/>
            </a:pPr>
            <a:endParaRPr lang="en-US" sz="2000" dirty="0">
              <a:solidFill>
                <a:srgbClr val="FFFFFF"/>
              </a:solidFill>
            </a:endParaRPr>
          </a:p>
        </p:txBody>
      </p:sp>
      <p:pic>
        <p:nvPicPr>
          <p:cNvPr id="4" name="Picture 3">
            <a:extLst>
              <a:ext uri="{FF2B5EF4-FFF2-40B4-BE49-F238E27FC236}">
                <a16:creationId xmlns:a16="http://schemas.microsoft.com/office/drawing/2014/main" id="{33B26E03-DF8A-42AE-9CEC-2BD0F7D029D3}"/>
              </a:ext>
            </a:extLst>
          </p:cNvPr>
          <p:cNvPicPr>
            <a:picLocks noChangeAspect="1"/>
          </p:cNvPicPr>
          <p:nvPr/>
        </p:nvPicPr>
        <p:blipFill>
          <a:blip r:embed="rId2"/>
          <a:stretch>
            <a:fillRect/>
          </a:stretch>
        </p:blipFill>
        <p:spPr>
          <a:xfrm>
            <a:off x="4441372" y="2921227"/>
            <a:ext cx="7628708" cy="2507794"/>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2371655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3F20AEA-A805-43D4-A3AC-9442D04844A1}"/>
              </a:ext>
            </a:extLst>
          </p:cNvPr>
          <p:cNvPicPr>
            <a:picLocks noGrp="1" noChangeAspect="1"/>
          </p:cNvPicPr>
          <p:nvPr>
            <p:ph idx="1"/>
          </p:nvPr>
        </p:nvPicPr>
        <p:blipFill>
          <a:blip r:embed="rId2"/>
          <a:stretch>
            <a:fillRect/>
          </a:stretch>
        </p:blipFill>
        <p:spPr>
          <a:xfrm>
            <a:off x="125740" y="433705"/>
            <a:ext cx="5316199" cy="4351338"/>
          </a:xfrm>
          <a:prstGeom prst="rect">
            <a:avLst/>
          </a:prstGeom>
        </p:spPr>
      </p:pic>
      <p:pic>
        <p:nvPicPr>
          <p:cNvPr id="5" name="Picture 4">
            <a:extLst>
              <a:ext uri="{FF2B5EF4-FFF2-40B4-BE49-F238E27FC236}">
                <a16:creationId xmlns:a16="http://schemas.microsoft.com/office/drawing/2014/main" id="{AD5738D0-C068-4216-AF1F-7FE8C59468D2}"/>
              </a:ext>
            </a:extLst>
          </p:cNvPr>
          <p:cNvPicPr>
            <a:picLocks noChangeAspect="1"/>
          </p:cNvPicPr>
          <p:nvPr/>
        </p:nvPicPr>
        <p:blipFill>
          <a:blip r:embed="rId3"/>
          <a:stretch>
            <a:fillRect/>
          </a:stretch>
        </p:blipFill>
        <p:spPr>
          <a:xfrm>
            <a:off x="5554980" y="289560"/>
            <a:ext cx="4800600" cy="5181600"/>
          </a:xfrm>
          <a:prstGeom prst="rect">
            <a:avLst/>
          </a:prstGeom>
        </p:spPr>
      </p:pic>
    </p:spTree>
    <p:extLst>
      <p:ext uri="{BB962C8B-B14F-4D97-AF65-F5344CB8AC3E}">
        <p14:creationId xmlns:p14="http://schemas.microsoft.com/office/powerpoint/2010/main" val="1851675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8C0FCA4-3054-4173-95B7-23CEAFC572B5}"/>
              </a:ext>
            </a:extLst>
          </p:cNvPr>
          <p:cNvPicPr>
            <a:picLocks noGrp="1" noChangeAspect="1"/>
          </p:cNvPicPr>
          <p:nvPr>
            <p:ph idx="1"/>
          </p:nvPr>
        </p:nvPicPr>
        <p:blipFill>
          <a:blip r:embed="rId2"/>
          <a:stretch>
            <a:fillRect/>
          </a:stretch>
        </p:blipFill>
        <p:spPr>
          <a:xfrm>
            <a:off x="0" y="200184"/>
            <a:ext cx="5211696" cy="4351338"/>
          </a:xfrm>
          <a:prstGeom prst="rect">
            <a:avLst/>
          </a:prstGeom>
        </p:spPr>
      </p:pic>
      <p:pic>
        <p:nvPicPr>
          <p:cNvPr id="14" name="Picture 13">
            <a:extLst>
              <a:ext uri="{FF2B5EF4-FFF2-40B4-BE49-F238E27FC236}">
                <a16:creationId xmlns:a16="http://schemas.microsoft.com/office/drawing/2014/main" id="{4AEC82CC-EEBA-4A5A-AC34-87EB07DDFA0D}"/>
              </a:ext>
            </a:extLst>
          </p:cNvPr>
          <p:cNvPicPr>
            <a:picLocks noChangeAspect="1"/>
          </p:cNvPicPr>
          <p:nvPr/>
        </p:nvPicPr>
        <p:blipFill>
          <a:blip r:embed="rId3"/>
          <a:stretch>
            <a:fillRect/>
          </a:stretch>
        </p:blipFill>
        <p:spPr>
          <a:xfrm>
            <a:off x="5354320" y="70803"/>
            <a:ext cx="6930707" cy="4610100"/>
          </a:xfrm>
          <a:prstGeom prst="rect">
            <a:avLst/>
          </a:prstGeom>
        </p:spPr>
      </p:pic>
    </p:spTree>
    <p:extLst>
      <p:ext uri="{BB962C8B-B14F-4D97-AF65-F5344CB8AC3E}">
        <p14:creationId xmlns:p14="http://schemas.microsoft.com/office/powerpoint/2010/main" val="3331220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E8A392-865E-4DFE-BD87-90C984AA5DE6}"/>
              </a:ext>
            </a:extLst>
          </p:cNvPr>
          <p:cNvPicPr>
            <a:picLocks noGrp="1" noChangeAspect="1"/>
          </p:cNvPicPr>
          <p:nvPr>
            <p:ph idx="1"/>
          </p:nvPr>
        </p:nvPicPr>
        <p:blipFill>
          <a:blip r:embed="rId2"/>
          <a:stretch>
            <a:fillRect/>
          </a:stretch>
        </p:blipFill>
        <p:spPr>
          <a:xfrm>
            <a:off x="284067" y="2141537"/>
            <a:ext cx="5609146" cy="4351338"/>
          </a:xfrm>
          <a:prstGeom prst="rect">
            <a:avLst/>
          </a:prstGeom>
        </p:spPr>
      </p:pic>
      <p:pic>
        <p:nvPicPr>
          <p:cNvPr id="5" name="Picture 4">
            <a:extLst>
              <a:ext uri="{FF2B5EF4-FFF2-40B4-BE49-F238E27FC236}">
                <a16:creationId xmlns:a16="http://schemas.microsoft.com/office/drawing/2014/main" id="{1956DFE9-9E28-4293-BD76-BC4CF17D734D}"/>
              </a:ext>
            </a:extLst>
          </p:cNvPr>
          <p:cNvPicPr>
            <a:picLocks noChangeAspect="1"/>
          </p:cNvPicPr>
          <p:nvPr/>
        </p:nvPicPr>
        <p:blipFill>
          <a:blip r:embed="rId3"/>
          <a:stretch>
            <a:fillRect/>
          </a:stretch>
        </p:blipFill>
        <p:spPr>
          <a:xfrm>
            <a:off x="5893213" y="1969293"/>
            <a:ext cx="6172200" cy="4695825"/>
          </a:xfrm>
          <a:prstGeom prst="rect">
            <a:avLst/>
          </a:prstGeom>
        </p:spPr>
      </p:pic>
    </p:spTree>
    <p:extLst>
      <p:ext uri="{BB962C8B-B14F-4D97-AF65-F5344CB8AC3E}">
        <p14:creationId xmlns:p14="http://schemas.microsoft.com/office/powerpoint/2010/main" val="265082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E4DB9CE-96E3-4008-AB6E-CC06B519314A}"/>
              </a:ext>
            </a:extLst>
          </p:cNvPr>
          <p:cNvSpPr>
            <a:spLocks noGrp="1"/>
          </p:cNvSpPr>
          <p:nvPr>
            <p:ph type="title"/>
          </p:nvPr>
        </p:nvSpPr>
        <p:spPr>
          <a:xfrm>
            <a:off x="1047280" y="759805"/>
            <a:ext cx="10306520" cy="1325563"/>
          </a:xfrm>
        </p:spPr>
        <p:txBody>
          <a:bodyPr>
            <a:normAutofit/>
          </a:bodyPr>
          <a:lstStyle/>
          <a:p>
            <a:r>
              <a:rPr lang="en-US" sz="4000" dirty="0">
                <a:solidFill>
                  <a:srgbClr val="FFFFFF"/>
                </a:solidFill>
              </a:rPr>
              <a:t>Secrets in </a:t>
            </a:r>
            <a:r>
              <a:rPr lang="en-US" sz="4000" dirty="0" err="1">
                <a:solidFill>
                  <a:srgbClr val="FFFFFF"/>
                </a:solidFill>
              </a:rPr>
              <a:t>kubernetes</a:t>
            </a:r>
            <a:endParaRPr lang="en-US" sz="4000" dirty="0">
              <a:solidFill>
                <a:srgbClr val="FFFFFF"/>
              </a:solidFill>
            </a:endParaRPr>
          </a:p>
        </p:txBody>
      </p:sp>
      <p:sp>
        <p:nvSpPr>
          <p:cNvPr id="3" name="Content Placeholder 2">
            <a:extLst>
              <a:ext uri="{FF2B5EF4-FFF2-40B4-BE49-F238E27FC236}">
                <a16:creationId xmlns:a16="http://schemas.microsoft.com/office/drawing/2014/main" id="{93689409-5B83-47A7-BE46-25012135DF36}"/>
              </a:ext>
            </a:extLst>
          </p:cNvPr>
          <p:cNvSpPr>
            <a:spLocks noGrp="1"/>
          </p:cNvSpPr>
          <p:nvPr>
            <p:ph idx="1"/>
          </p:nvPr>
        </p:nvSpPr>
        <p:spPr>
          <a:xfrm>
            <a:off x="1424904" y="2494450"/>
            <a:ext cx="4053545" cy="3563159"/>
          </a:xfrm>
        </p:spPr>
        <p:txBody>
          <a:bodyPr>
            <a:normAutofit/>
          </a:bodyPr>
          <a:lstStyle/>
          <a:p>
            <a:pPr marL="0" indent="0">
              <a:buNone/>
            </a:pPr>
            <a:r>
              <a:rPr lang="en-US" sz="2400"/>
              <a:t>Cmd: kybectl get secrets</a:t>
            </a:r>
          </a:p>
          <a:p>
            <a:pPr marL="0" indent="0">
              <a:buNone/>
            </a:pPr>
            <a:r>
              <a:rPr lang="en-US" sz="2400"/>
              <a:t>Kubectl ger configmaps</a:t>
            </a:r>
          </a:p>
          <a:p>
            <a:pPr marL="0" indent="0">
              <a:buNone/>
            </a:pPr>
            <a:r>
              <a:rPr lang="en-US" sz="2400"/>
              <a:t>Kubectl describe secret/config_maps file</a:t>
            </a:r>
          </a:p>
          <a:p>
            <a:pPr marL="0" indent="0">
              <a:buNone/>
            </a:pPr>
            <a:r>
              <a:rPr lang="en-US" sz="2400"/>
              <a:t>We can even encode the passwords, to view that infor</a:t>
            </a:r>
          </a:p>
          <a:p>
            <a:pPr marL="0" indent="0">
              <a:buNone/>
            </a:pPr>
            <a:r>
              <a:rPr lang="en-US" sz="2400"/>
              <a:t>Kubectl get secret app-secret –o yaml (to view encode information)</a:t>
            </a:r>
          </a:p>
        </p:txBody>
      </p:sp>
      <p:pic>
        <p:nvPicPr>
          <p:cNvPr id="4" name="Picture 3">
            <a:extLst>
              <a:ext uri="{FF2B5EF4-FFF2-40B4-BE49-F238E27FC236}">
                <a16:creationId xmlns:a16="http://schemas.microsoft.com/office/drawing/2014/main" id="{F200B666-ABFC-4DAF-9DCE-D088336050A7}"/>
              </a:ext>
            </a:extLst>
          </p:cNvPr>
          <p:cNvPicPr>
            <a:picLocks noChangeAspect="1"/>
          </p:cNvPicPr>
          <p:nvPr/>
        </p:nvPicPr>
        <p:blipFill rotWithShape="1">
          <a:blip r:embed="rId2"/>
          <a:srcRect t="2378" b="3698"/>
          <a:stretch/>
        </p:blipFill>
        <p:spPr>
          <a:xfrm>
            <a:off x="6098892" y="2492376"/>
            <a:ext cx="4802404" cy="3563372"/>
          </a:xfrm>
          <a:prstGeom prst="rect">
            <a:avLst/>
          </a:prstGeom>
        </p:spPr>
      </p:pic>
    </p:spTree>
    <p:extLst>
      <p:ext uri="{BB962C8B-B14F-4D97-AF65-F5344CB8AC3E}">
        <p14:creationId xmlns:p14="http://schemas.microsoft.com/office/powerpoint/2010/main" val="1043747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1FE0DF-BF55-462E-B820-A436176E42D3}"/>
              </a:ext>
            </a:extLst>
          </p:cNvPr>
          <p:cNvSpPr>
            <a:spLocks noGrp="1"/>
          </p:cNvSpPr>
          <p:nvPr>
            <p:ph idx="1"/>
          </p:nvPr>
        </p:nvSpPr>
        <p:spPr>
          <a:xfrm>
            <a:off x="793661" y="2599509"/>
            <a:ext cx="4530898" cy="3639450"/>
          </a:xfrm>
        </p:spPr>
        <p:txBody>
          <a:bodyPr anchor="ctr">
            <a:normAutofit lnSpcReduction="10000"/>
          </a:bodyPr>
          <a:lstStyle/>
          <a:p>
            <a:pPr marL="0" indent="0">
              <a:buNone/>
            </a:pPr>
            <a:r>
              <a:rPr lang="en-US" sz="1300" dirty="0"/>
              <a:t>Pod eviction time, is set on controller manager is set default for 5 mins.</a:t>
            </a:r>
          </a:p>
          <a:p>
            <a:pPr marL="0" indent="0">
              <a:buNone/>
            </a:pPr>
            <a:r>
              <a:rPr lang="en-US" sz="1300" dirty="0"/>
              <a:t>After eviction time, it coms without any pods. </a:t>
            </a:r>
          </a:p>
          <a:p>
            <a:pPr marL="0" indent="0">
              <a:buNone/>
            </a:pPr>
            <a:r>
              <a:rPr lang="en-US" sz="1300" dirty="0"/>
              <a:t>We can gracefully drain a node,</a:t>
            </a:r>
          </a:p>
          <a:p>
            <a:pPr marL="0" indent="0">
              <a:buNone/>
            </a:pPr>
            <a:r>
              <a:rPr lang="en-US" sz="1300" dirty="0" err="1"/>
              <a:t>Cmd</a:t>
            </a:r>
            <a:r>
              <a:rPr lang="en-US" sz="1300" dirty="0"/>
              <a:t>: </a:t>
            </a:r>
            <a:r>
              <a:rPr lang="en-US" sz="1300" dirty="0" err="1"/>
              <a:t>kubectl</a:t>
            </a:r>
            <a:r>
              <a:rPr lang="en-US" sz="1300" dirty="0"/>
              <a:t> drain </a:t>
            </a:r>
            <a:r>
              <a:rPr lang="en-US" sz="1300" dirty="0" err="1"/>
              <a:t>node_name</a:t>
            </a:r>
            <a:r>
              <a:rPr lang="en-US" sz="1300" dirty="0"/>
              <a:t> –ignore-</a:t>
            </a:r>
            <a:r>
              <a:rPr lang="en-US" sz="1300" dirty="0" err="1"/>
              <a:t>daemonsets</a:t>
            </a:r>
            <a:endParaRPr lang="en-US" sz="1300" dirty="0"/>
          </a:p>
          <a:p>
            <a:pPr marL="0" indent="0">
              <a:buNone/>
            </a:pPr>
            <a:r>
              <a:rPr lang="en-US" sz="1300" dirty="0"/>
              <a:t> this node is marked as </a:t>
            </a:r>
            <a:r>
              <a:rPr lang="en-US" sz="1300" dirty="0" err="1"/>
              <a:t>unscheduable</a:t>
            </a:r>
            <a:r>
              <a:rPr lang="en-US" sz="1300" dirty="0"/>
              <a:t>.</a:t>
            </a:r>
          </a:p>
          <a:p>
            <a:pPr marL="0" indent="0">
              <a:buNone/>
            </a:pPr>
            <a:r>
              <a:rPr lang="en-US" sz="1300" dirty="0"/>
              <a:t>When it comes back online, we have to </a:t>
            </a:r>
            <a:r>
              <a:rPr lang="en-US" sz="1300" dirty="0" err="1"/>
              <a:t>uncordon</a:t>
            </a:r>
            <a:r>
              <a:rPr lang="en-US" sz="1300" dirty="0"/>
              <a:t> the node to available for schedule.</a:t>
            </a:r>
          </a:p>
          <a:p>
            <a:pPr marL="0" indent="0">
              <a:buNone/>
            </a:pPr>
            <a:r>
              <a:rPr lang="en-US" sz="1300" dirty="0" err="1"/>
              <a:t>Cmd</a:t>
            </a:r>
            <a:r>
              <a:rPr lang="en-US" sz="1300" dirty="0"/>
              <a:t>: </a:t>
            </a:r>
            <a:r>
              <a:rPr lang="en-US" sz="1300" dirty="0" err="1"/>
              <a:t>kubectl</a:t>
            </a:r>
            <a:r>
              <a:rPr lang="en-US" sz="1300" dirty="0"/>
              <a:t> </a:t>
            </a:r>
            <a:r>
              <a:rPr lang="en-US" sz="1300" dirty="0" err="1"/>
              <a:t>uncordon</a:t>
            </a:r>
            <a:r>
              <a:rPr lang="en-US" sz="1300" dirty="0"/>
              <a:t> </a:t>
            </a:r>
            <a:r>
              <a:rPr lang="en-US" sz="1300" dirty="0" err="1"/>
              <a:t>node_name</a:t>
            </a:r>
            <a:endParaRPr lang="en-US" sz="1300" dirty="0"/>
          </a:p>
          <a:p>
            <a:pPr marL="0" indent="0">
              <a:buNone/>
            </a:pPr>
            <a:r>
              <a:rPr lang="en-US" sz="1300" dirty="0"/>
              <a:t>There is one more way to make node as </a:t>
            </a:r>
            <a:r>
              <a:rPr lang="en-US" sz="1300" dirty="0" err="1"/>
              <a:t>unschedulable</a:t>
            </a:r>
            <a:endParaRPr lang="en-US" sz="1300" dirty="0"/>
          </a:p>
          <a:p>
            <a:pPr marL="0" indent="0">
              <a:buNone/>
            </a:pPr>
            <a:r>
              <a:rPr lang="en-US" sz="1300" dirty="0" err="1"/>
              <a:t>Cmd</a:t>
            </a:r>
            <a:r>
              <a:rPr lang="en-US" sz="1300" dirty="0"/>
              <a:t>: </a:t>
            </a:r>
            <a:r>
              <a:rPr lang="en-US" sz="1300" dirty="0" err="1"/>
              <a:t>kubectl</a:t>
            </a:r>
            <a:r>
              <a:rPr lang="en-US" sz="1300" dirty="0"/>
              <a:t> cordon </a:t>
            </a:r>
            <a:r>
              <a:rPr lang="en-US" sz="1300" dirty="0" err="1"/>
              <a:t>node_name</a:t>
            </a:r>
            <a:endParaRPr lang="en-US" sz="1300" dirty="0"/>
          </a:p>
          <a:p>
            <a:pPr marL="0" indent="0">
              <a:buNone/>
            </a:pPr>
            <a:endParaRPr lang="en-US" sz="1300" dirty="0"/>
          </a:p>
          <a:p>
            <a:pPr marL="0" indent="0">
              <a:buNone/>
            </a:pPr>
            <a:r>
              <a:rPr lang="en-US" sz="1300" dirty="0" err="1"/>
              <a:t>Kuberenetes</a:t>
            </a:r>
            <a:r>
              <a:rPr lang="en-US" sz="1300" dirty="0"/>
              <a:t> upgrade: </a:t>
            </a:r>
            <a:r>
              <a:rPr lang="en-US" sz="1300" dirty="0" err="1"/>
              <a:t>kubeadm</a:t>
            </a:r>
            <a:r>
              <a:rPr lang="en-US" sz="1300" dirty="0"/>
              <a:t> upgrade plan</a:t>
            </a:r>
          </a:p>
          <a:p>
            <a:pPr marL="0" indent="0">
              <a:buNone/>
            </a:pPr>
            <a:endParaRPr lang="en-US" sz="1300" dirty="0"/>
          </a:p>
        </p:txBody>
      </p:sp>
      <p:pic>
        <p:nvPicPr>
          <p:cNvPr id="4" name="Picture 3">
            <a:extLst>
              <a:ext uri="{FF2B5EF4-FFF2-40B4-BE49-F238E27FC236}">
                <a16:creationId xmlns:a16="http://schemas.microsoft.com/office/drawing/2014/main" id="{3828B430-5A56-4F4E-B8B1-129B17EC9599}"/>
              </a:ext>
            </a:extLst>
          </p:cNvPr>
          <p:cNvPicPr>
            <a:picLocks noChangeAspect="1"/>
          </p:cNvPicPr>
          <p:nvPr/>
        </p:nvPicPr>
        <p:blipFill rotWithShape="1">
          <a:blip r:embed="rId2"/>
          <a:srcRect l="4347" r="16960" b="-2"/>
          <a:stretch/>
        </p:blipFill>
        <p:spPr>
          <a:xfrm>
            <a:off x="5911532" y="2484255"/>
            <a:ext cx="5150277" cy="3714244"/>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0470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BCA5F-DE8B-4F2E-9288-F0206F514752}"/>
              </a:ext>
            </a:extLst>
          </p:cNvPr>
          <p:cNvSpPr>
            <a:spLocks noGrp="1"/>
          </p:cNvSpPr>
          <p:nvPr>
            <p:ph type="title"/>
          </p:nvPr>
        </p:nvSpPr>
        <p:spPr>
          <a:xfrm>
            <a:off x="589560" y="856180"/>
            <a:ext cx="5279408" cy="1128068"/>
          </a:xfrm>
        </p:spPr>
        <p:txBody>
          <a:bodyPr anchor="ctr">
            <a:normAutofit/>
          </a:bodyPr>
          <a:lstStyle/>
          <a:p>
            <a:r>
              <a:rPr lang="en-US" sz="2000" dirty="0"/>
              <a:t>Here what we see is the </a:t>
            </a:r>
            <a:r>
              <a:rPr lang="en-US" sz="2000" dirty="0" err="1"/>
              <a:t>kubelet</a:t>
            </a:r>
            <a:r>
              <a:rPr lang="en-US" sz="2000" dirty="0"/>
              <a:t> version in the green highlighted value</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DBF08C-E42D-4644-A569-BBA7D9AD9A5F}"/>
              </a:ext>
            </a:extLst>
          </p:cNvPr>
          <p:cNvSpPr>
            <a:spLocks noGrp="1"/>
          </p:cNvSpPr>
          <p:nvPr>
            <p:ph idx="1"/>
          </p:nvPr>
        </p:nvSpPr>
        <p:spPr>
          <a:xfrm>
            <a:off x="590719" y="2330505"/>
            <a:ext cx="5278066" cy="3979585"/>
          </a:xfrm>
        </p:spPr>
        <p:txBody>
          <a:bodyPr anchor="ctr">
            <a:normAutofit/>
          </a:bodyPr>
          <a:lstStyle/>
          <a:p>
            <a:r>
              <a:rPr lang="en-US" sz="2000" dirty="0"/>
              <a:t>Here </a:t>
            </a:r>
            <a:r>
              <a:rPr lang="en-US" sz="2000" dirty="0" err="1"/>
              <a:t>kubelet</a:t>
            </a:r>
            <a:r>
              <a:rPr lang="en-US" sz="2000" dirty="0"/>
              <a:t> </a:t>
            </a:r>
            <a:r>
              <a:rPr lang="en-US" sz="2000" dirty="0" err="1"/>
              <a:t>verson</a:t>
            </a:r>
            <a:r>
              <a:rPr lang="en-US" sz="2000" dirty="0"/>
              <a:t> of master has been updated</a:t>
            </a:r>
          </a:p>
          <a:p>
            <a:r>
              <a:rPr lang="en-US" sz="2000" dirty="0" err="1"/>
              <a:t>Kubeadm</a:t>
            </a:r>
            <a:r>
              <a:rPr lang="en-US" sz="2000" dirty="0"/>
              <a:t> upgrade apply $version</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6A9A227-74C3-4CBF-B7E4-BCE9002BC49B}"/>
              </a:ext>
            </a:extLst>
          </p:cNvPr>
          <p:cNvPicPr>
            <a:picLocks noChangeAspect="1"/>
          </p:cNvPicPr>
          <p:nvPr/>
        </p:nvPicPr>
        <p:blipFill rotWithShape="1">
          <a:blip r:embed="rId2"/>
          <a:srcRect l="14221" r="6779" b="2"/>
          <a:stretch/>
        </p:blipFill>
        <p:spPr>
          <a:xfrm>
            <a:off x="7083423" y="581892"/>
            <a:ext cx="4397433" cy="2518756"/>
          </a:xfrm>
          <a:prstGeom prst="rect">
            <a:avLst/>
          </a:prstGeom>
        </p:spPr>
      </p:pic>
      <p:sp>
        <p:nvSpPr>
          <p:cNvPr id="22" name="Rectangle 21">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9FFA9C1-9BD0-47F3-840B-384FFCB60565}"/>
              </a:ext>
            </a:extLst>
          </p:cNvPr>
          <p:cNvPicPr>
            <a:picLocks noChangeAspect="1"/>
          </p:cNvPicPr>
          <p:nvPr/>
        </p:nvPicPr>
        <p:blipFill rotWithShape="1">
          <a:blip r:embed="rId3"/>
          <a:srcRect r="10126"/>
          <a:stretch/>
        </p:blipFill>
        <p:spPr>
          <a:xfrm>
            <a:off x="7083423" y="3707894"/>
            <a:ext cx="4395569" cy="2518756"/>
          </a:xfrm>
          <a:prstGeom prst="rect">
            <a:avLst/>
          </a:prstGeom>
        </p:spPr>
      </p:pic>
    </p:spTree>
    <p:extLst>
      <p:ext uri="{BB962C8B-B14F-4D97-AF65-F5344CB8AC3E}">
        <p14:creationId xmlns:p14="http://schemas.microsoft.com/office/powerpoint/2010/main" val="1847139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A8B90C-BF34-4C66-A284-57383958FC39}"/>
              </a:ext>
            </a:extLst>
          </p:cNvPr>
          <p:cNvSpPr>
            <a:spLocks noGrp="1"/>
          </p:cNvSpPr>
          <p:nvPr>
            <p:ph type="title"/>
          </p:nvPr>
        </p:nvSpPr>
        <p:spPr>
          <a:xfrm>
            <a:off x="750242" y="632990"/>
            <a:ext cx="4062643" cy="1043409"/>
          </a:xfrm>
        </p:spPr>
        <p:txBody>
          <a:bodyPr>
            <a:normAutofit/>
          </a:bodyPr>
          <a:lstStyle/>
          <a:p>
            <a:r>
              <a:rPr lang="en-US" sz="3600" b="1"/>
              <a:t>Bakcup and Restore</a:t>
            </a:r>
          </a:p>
        </p:txBody>
      </p:sp>
      <p:sp>
        <p:nvSpPr>
          <p:cNvPr id="3" name="Content Placeholder 2">
            <a:extLst>
              <a:ext uri="{FF2B5EF4-FFF2-40B4-BE49-F238E27FC236}">
                <a16:creationId xmlns:a16="http://schemas.microsoft.com/office/drawing/2014/main" id="{2ECDD657-E024-46A4-B67E-461E2FDA73C6}"/>
              </a:ext>
            </a:extLst>
          </p:cNvPr>
          <p:cNvSpPr>
            <a:spLocks noGrp="1"/>
          </p:cNvSpPr>
          <p:nvPr>
            <p:ph idx="1"/>
          </p:nvPr>
        </p:nvSpPr>
        <p:spPr>
          <a:xfrm>
            <a:off x="518474" y="1774372"/>
            <a:ext cx="4064409" cy="2754086"/>
          </a:xfrm>
        </p:spPr>
        <p:txBody>
          <a:bodyPr anchor="t">
            <a:normAutofit/>
          </a:bodyPr>
          <a:lstStyle/>
          <a:p>
            <a:pPr marL="0" indent="0">
              <a:buNone/>
            </a:pPr>
            <a:r>
              <a:rPr lang="en-US" sz="1800" dirty="0"/>
              <a:t>Backup of ETCD:</a:t>
            </a:r>
          </a:p>
          <a:p>
            <a:pPr marL="0" indent="0">
              <a:buNone/>
            </a:pPr>
            <a:r>
              <a:rPr lang="en-US" sz="1800" dirty="0"/>
              <a:t>ETCD is hosted on master servers. Under the location /var/lib/</a:t>
            </a:r>
            <a:r>
              <a:rPr lang="en-US" sz="1800" dirty="0" err="1"/>
              <a:t>etcd</a:t>
            </a:r>
            <a:r>
              <a:rPr lang="en-US" sz="1800" dirty="0"/>
              <a:t>.</a:t>
            </a:r>
          </a:p>
          <a:p>
            <a:pPr marL="0" indent="0">
              <a:buNone/>
            </a:pPr>
            <a:endParaRPr lang="en-US" sz="1800" dirty="0"/>
          </a:p>
          <a:p>
            <a:pPr marL="0" indent="0">
              <a:buNone/>
            </a:pPr>
            <a:endParaRPr lang="en-US" sz="1800" dirty="0"/>
          </a:p>
        </p:txBody>
      </p:sp>
      <p:pic>
        <p:nvPicPr>
          <p:cNvPr id="4" name="Picture 3">
            <a:extLst>
              <a:ext uri="{FF2B5EF4-FFF2-40B4-BE49-F238E27FC236}">
                <a16:creationId xmlns:a16="http://schemas.microsoft.com/office/drawing/2014/main" id="{96625E75-EC3E-4E5F-B896-8A8F4594833A}"/>
              </a:ext>
            </a:extLst>
          </p:cNvPr>
          <p:cNvPicPr>
            <a:picLocks noChangeAspect="1"/>
          </p:cNvPicPr>
          <p:nvPr/>
        </p:nvPicPr>
        <p:blipFill>
          <a:blip r:embed="rId2"/>
          <a:stretch>
            <a:fillRect/>
          </a:stretch>
        </p:blipFill>
        <p:spPr>
          <a:xfrm>
            <a:off x="5478725" y="1822182"/>
            <a:ext cx="6070147" cy="3217177"/>
          </a:xfrm>
          <a:prstGeom prst="rect">
            <a:avLst/>
          </a:prstGeom>
        </p:spPr>
      </p:pic>
    </p:spTree>
    <p:extLst>
      <p:ext uri="{BB962C8B-B14F-4D97-AF65-F5344CB8AC3E}">
        <p14:creationId xmlns:p14="http://schemas.microsoft.com/office/powerpoint/2010/main" val="7503406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DA8165-5116-4004-A5B8-C730948501A0}"/>
              </a:ext>
            </a:extLst>
          </p:cNvPr>
          <p:cNvSpPr>
            <a:spLocks noGrp="1"/>
          </p:cNvSpPr>
          <p:nvPr>
            <p:ph idx="1"/>
          </p:nvPr>
        </p:nvSpPr>
        <p:spPr>
          <a:xfrm>
            <a:off x="838200" y="523875"/>
            <a:ext cx="10515600" cy="5653088"/>
          </a:xfrm>
        </p:spPr>
        <p:txBody>
          <a:bodyPr>
            <a:normAutofit/>
          </a:bodyPr>
          <a:lstStyle/>
          <a:p>
            <a:pPr marL="0" indent="0">
              <a:buNone/>
            </a:pPr>
            <a:r>
              <a:rPr lang="en-US" sz="1600" dirty="0"/>
              <a:t>There are 3 types of services.</a:t>
            </a:r>
          </a:p>
          <a:p>
            <a:pPr marL="514350" indent="-514350">
              <a:buAutoNum type="arabicPeriod"/>
            </a:pPr>
            <a:r>
              <a:rPr lang="en-US" sz="1600" dirty="0" err="1"/>
              <a:t>NodePort</a:t>
            </a:r>
            <a:endParaRPr lang="en-US" sz="1600" dirty="0"/>
          </a:p>
          <a:p>
            <a:pPr marL="514350" indent="-514350">
              <a:buAutoNum type="arabicPeriod"/>
            </a:pPr>
            <a:r>
              <a:rPr lang="en-US" sz="1600" dirty="0" err="1"/>
              <a:t>ClusterIP</a:t>
            </a:r>
            <a:endParaRPr lang="en-US" sz="1600" dirty="0"/>
          </a:p>
          <a:p>
            <a:pPr marL="514350" indent="-514350">
              <a:buAutoNum type="arabicPeriod"/>
            </a:pPr>
            <a:r>
              <a:rPr lang="en-US" sz="1600" dirty="0" err="1"/>
              <a:t>Loadbalancer</a:t>
            </a:r>
            <a:endParaRPr lang="en-US" sz="1600" dirty="0"/>
          </a:p>
          <a:p>
            <a:pPr marL="0" indent="0">
              <a:buNone/>
            </a:pPr>
            <a:r>
              <a:rPr lang="en-US" sz="1600" b="1" u="sng" dirty="0" err="1"/>
              <a:t>nodePort</a:t>
            </a:r>
            <a:r>
              <a:rPr lang="en-US" sz="1600" b="1" u="sng" dirty="0"/>
              <a:t>:</a:t>
            </a:r>
          </a:p>
          <a:p>
            <a:pPr marL="0" indent="0">
              <a:buNone/>
            </a:pPr>
            <a:r>
              <a:rPr lang="en-US" sz="1600" dirty="0" err="1"/>
              <a:t>NodePort</a:t>
            </a:r>
            <a:r>
              <a:rPr lang="en-US" sz="1600" dirty="0"/>
              <a:t> is common/basic service type using which we could expose our application to the external world. In the below case , suppose we have </a:t>
            </a:r>
            <a:r>
              <a:rPr lang="en-US" sz="1600" dirty="0" err="1"/>
              <a:t>niginx</a:t>
            </a:r>
            <a:r>
              <a:rPr lang="en-US" sz="1600" dirty="0"/>
              <a:t> application which is running at port 80 (</a:t>
            </a:r>
            <a:r>
              <a:rPr lang="en-US" sz="1600" dirty="0" err="1"/>
              <a:t>TargetPort</a:t>
            </a:r>
            <a:r>
              <a:rPr lang="en-US" sz="1600" dirty="0"/>
              <a:t>) and mapping to 80 (Port) under Service </a:t>
            </a:r>
            <a:r>
              <a:rPr lang="en-US" sz="1600" dirty="0" err="1"/>
              <a:t>objecet</a:t>
            </a:r>
            <a:r>
              <a:rPr lang="en-US" sz="1600" dirty="0"/>
              <a:t> and then mapping to 30008 (</a:t>
            </a:r>
            <a:r>
              <a:rPr lang="en-US" sz="1600" dirty="0" err="1"/>
              <a:t>NodePort</a:t>
            </a:r>
            <a:r>
              <a:rPr lang="en-US" sz="1600" dirty="0"/>
              <a:t>) on Machine level ports and available port range is 30000 to 37000. Below we could see a single POD that run </a:t>
            </a:r>
            <a:r>
              <a:rPr lang="en-US" sz="1600" dirty="0" err="1"/>
              <a:t>nigin</a:t>
            </a:r>
            <a:r>
              <a:rPr lang="en-US" sz="1600" dirty="0"/>
              <a:t> app. </a:t>
            </a:r>
          </a:p>
          <a:p>
            <a:pPr marL="0" indent="0">
              <a:buNone/>
            </a:pPr>
            <a:endParaRPr lang="en-US" sz="1400" dirty="0"/>
          </a:p>
          <a:p>
            <a:pPr marL="0" indent="0">
              <a:buNone/>
            </a:pPr>
            <a:endParaRPr lang="en-US" sz="1400" dirty="0"/>
          </a:p>
          <a:p>
            <a:pPr marL="0" indent="0">
              <a:buNone/>
            </a:pPr>
            <a:endParaRPr lang="en-US" sz="1400" dirty="0"/>
          </a:p>
        </p:txBody>
      </p:sp>
      <p:pic>
        <p:nvPicPr>
          <p:cNvPr id="4" name="Picture 3">
            <a:extLst>
              <a:ext uri="{FF2B5EF4-FFF2-40B4-BE49-F238E27FC236}">
                <a16:creationId xmlns:a16="http://schemas.microsoft.com/office/drawing/2014/main" id="{FD6C31F6-7437-404D-82AB-D2A91A90492F}"/>
              </a:ext>
            </a:extLst>
          </p:cNvPr>
          <p:cNvPicPr/>
          <p:nvPr/>
        </p:nvPicPr>
        <p:blipFill>
          <a:blip r:embed="rId2"/>
          <a:stretch>
            <a:fillRect/>
          </a:stretch>
        </p:blipFill>
        <p:spPr>
          <a:xfrm>
            <a:off x="1986279" y="3429000"/>
            <a:ext cx="7586345" cy="3039428"/>
          </a:xfrm>
          <a:prstGeom prst="rect">
            <a:avLst/>
          </a:prstGeom>
        </p:spPr>
      </p:pic>
    </p:spTree>
    <p:extLst>
      <p:ext uri="{BB962C8B-B14F-4D97-AF65-F5344CB8AC3E}">
        <p14:creationId xmlns:p14="http://schemas.microsoft.com/office/powerpoint/2010/main" val="2171027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8CFCB089-772C-48C7-B2C9-FC953A2B73E1}"/>
              </a:ext>
            </a:extLst>
          </p:cNvPr>
          <p:cNvPicPr>
            <a:picLocks noChangeAspect="1"/>
          </p:cNvPicPr>
          <p:nvPr/>
        </p:nvPicPr>
        <p:blipFill>
          <a:blip r:embed="rId2"/>
          <a:stretch>
            <a:fillRect/>
          </a:stretch>
        </p:blipFill>
        <p:spPr>
          <a:xfrm>
            <a:off x="346286" y="12646"/>
            <a:ext cx="6249215" cy="3655790"/>
          </a:xfrm>
          <a:prstGeom prst="rect">
            <a:avLst/>
          </a:prstGeom>
        </p:spPr>
      </p:pic>
      <p:pic>
        <p:nvPicPr>
          <p:cNvPr id="4" name="Picture 3">
            <a:extLst>
              <a:ext uri="{FF2B5EF4-FFF2-40B4-BE49-F238E27FC236}">
                <a16:creationId xmlns:a16="http://schemas.microsoft.com/office/drawing/2014/main" id="{5044FB8F-18EF-4113-B7DE-EE1024E64DFC}"/>
              </a:ext>
            </a:extLst>
          </p:cNvPr>
          <p:cNvPicPr>
            <a:picLocks noChangeAspect="1"/>
          </p:cNvPicPr>
          <p:nvPr/>
        </p:nvPicPr>
        <p:blipFill>
          <a:blip r:embed="rId3"/>
          <a:stretch>
            <a:fillRect/>
          </a:stretch>
        </p:blipFill>
        <p:spPr>
          <a:xfrm>
            <a:off x="554667" y="3851286"/>
            <a:ext cx="6054378" cy="3057461"/>
          </a:xfrm>
          <a:prstGeom prst="rect">
            <a:avLst/>
          </a:prstGeom>
        </p:spPr>
      </p:pic>
      <p:sp>
        <p:nvSpPr>
          <p:cNvPr id="3" name="Content Placeholder 2">
            <a:extLst>
              <a:ext uri="{FF2B5EF4-FFF2-40B4-BE49-F238E27FC236}">
                <a16:creationId xmlns:a16="http://schemas.microsoft.com/office/drawing/2014/main" id="{7CD2C9D9-B915-4EEB-BAF8-0989353ABE9A}"/>
              </a:ext>
            </a:extLst>
          </p:cNvPr>
          <p:cNvSpPr>
            <a:spLocks noGrp="1"/>
          </p:cNvSpPr>
          <p:nvPr>
            <p:ph idx="1"/>
          </p:nvPr>
        </p:nvSpPr>
        <p:spPr>
          <a:xfrm>
            <a:off x="7238239" y="2871982"/>
            <a:ext cx="4399094" cy="3181684"/>
          </a:xfrm>
        </p:spPr>
        <p:txBody>
          <a:bodyPr anchor="t">
            <a:normAutofit/>
          </a:bodyPr>
          <a:lstStyle/>
          <a:p>
            <a:pPr marL="0" indent="0">
              <a:buNone/>
            </a:pPr>
            <a:r>
              <a:rPr lang="en-US" sz="1800" dirty="0" err="1"/>
              <a:t>Etcd</a:t>
            </a:r>
            <a:r>
              <a:rPr lang="en-US" sz="1800" dirty="0"/>
              <a:t> also comes up the default snapshot mechanism. Using the below commands we can take backup. We can restore the backup by stopping </a:t>
            </a:r>
            <a:r>
              <a:rPr lang="en-US" sz="1800" dirty="0" err="1"/>
              <a:t>kube</a:t>
            </a:r>
            <a:r>
              <a:rPr lang="en-US" sz="1800" dirty="0"/>
              <a:t> -</a:t>
            </a:r>
            <a:r>
              <a:rPr lang="en-US" sz="1800" dirty="0" err="1"/>
              <a:t>apiserver</a:t>
            </a:r>
            <a:r>
              <a:rPr lang="en-US" sz="1800" dirty="0"/>
              <a:t>. Using the specified commands. During the process of restore we need to submit the token which we used in initial set up of cluster </a:t>
            </a:r>
          </a:p>
          <a:p>
            <a:pPr marL="0" indent="0">
              <a:buNone/>
            </a:pPr>
            <a:endParaRPr lang="en-US" sz="1800" dirty="0"/>
          </a:p>
        </p:txBody>
      </p:sp>
      <p:pic>
        <p:nvPicPr>
          <p:cNvPr id="7" name="Picture 6">
            <a:extLst>
              <a:ext uri="{FF2B5EF4-FFF2-40B4-BE49-F238E27FC236}">
                <a16:creationId xmlns:a16="http://schemas.microsoft.com/office/drawing/2014/main" id="{D6CA2177-ECD3-49D2-B28E-D7640ECF6627}"/>
              </a:ext>
            </a:extLst>
          </p:cNvPr>
          <p:cNvPicPr>
            <a:picLocks noChangeAspect="1"/>
          </p:cNvPicPr>
          <p:nvPr/>
        </p:nvPicPr>
        <p:blipFill>
          <a:blip r:embed="rId4"/>
          <a:stretch>
            <a:fillRect/>
          </a:stretch>
        </p:blipFill>
        <p:spPr>
          <a:xfrm>
            <a:off x="6632673" y="144462"/>
            <a:ext cx="5610225" cy="1895475"/>
          </a:xfrm>
          <a:prstGeom prst="rect">
            <a:avLst/>
          </a:prstGeom>
        </p:spPr>
      </p:pic>
    </p:spTree>
    <p:extLst>
      <p:ext uri="{BB962C8B-B14F-4D97-AF65-F5344CB8AC3E}">
        <p14:creationId xmlns:p14="http://schemas.microsoft.com/office/powerpoint/2010/main" val="3800073339"/>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7E9C8C-DF34-4657-BDAA-24B3D3264FF9}"/>
              </a:ext>
            </a:extLst>
          </p:cNvPr>
          <p:cNvSpPr>
            <a:spLocks noGrp="1"/>
          </p:cNvSpPr>
          <p:nvPr>
            <p:ph type="title"/>
          </p:nvPr>
        </p:nvSpPr>
        <p:spPr>
          <a:xfrm>
            <a:off x="750242" y="632990"/>
            <a:ext cx="4062643" cy="1043409"/>
          </a:xfrm>
        </p:spPr>
        <p:txBody>
          <a:bodyPr>
            <a:normAutofit/>
          </a:bodyPr>
          <a:lstStyle/>
          <a:p>
            <a:r>
              <a:rPr lang="en-US" sz="3600"/>
              <a:t>Storage	</a:t>
            </a:r>
          </a:p>
        </p:txBody>
      </p:sp>
      <p:sp>
        <p:nvSpPr>
          <p:cNvPr id="3" name="Content Placeholder 2">
            <a:extLst>
              <a:ext uri="{FF2B5EF4-FFF2-40B4-BE49-F238E27FC236}">
                <a16:creationId xmlns:a16="http://schemas.microsoft.com/office/drawing/2014/main" id="{7FC4BB58-ECF1-44C9-B393-10BAF343D1FA}"/>
              </a:ext>
            </a:extLst>
          </p:cNvPr>
          <p:cNvSpPr>
            <a:spLocks noGrp="1"/>
          </p:cNvSpPr>
          <p:nvPr>
            <p:ph idx="1"/>
          </p:nvPr>
        </p:nvSpPr>
        <p:spPr>
          <a:xfrm>
            <a:off x="518474" y="1774372"/>
            <a:ext cx="4064409" cy="4301308"/>
          </a:xfrm>
        </p:spPr>
        <p:txBody>
          <a:bodyPr anchor="t">
            <a:normAutofit/>
          </a:bodyPr>
          <a:lstStyle/>
          <a:p>
            <a:pPr marL="514350" indent="-514350">
              <a:buAutoNum type="arabicPeriod"/>
            </a:pPr>
            <a:r>
              <a:rPr lang="en-US" sz="900" dirty="0"/>
              <a:t>Persistent volumes</a:t>
            </a:r>
          </a:p>
          <a:p>
            <a:pPr marL="514350" indent="-514350">
              <a:buAutoNum type="arabicPeriod"/>
            </a:pPr>
            <a:r>
              <a:rPr lang="en-US" sz="900" dirty="0"/>
              <a:t>Persistent volume claims</a:t>
            </a:r>
          </a:p>
          <a:p>
            <a:pPr marL="514350" indent="-514350">
              <a:buAutoNum type="arabicPeriod"/>
            </a:pPr>
            <a:r>
              <a:rPr lang="en-US" sz="900" dirty="0"/>
              <a:t>Configure applications with volumes</a:t>
            </a:r>
          </a:p>
          <a:p>
            <a:pPr marL="514350" indent="-514350">
              <a:buAutoNum type="arabicPeriod"/>
            </a:pPr>
            <a:r>
              <a:rPr lang="en-US" sz="900" dirty="0"/>
              <a:t>Access modes for volumes</a:t>
            </a:r>
          </a:p>
          <a:p>
            <a:pPr marL="514350" indent="-514350">
              <a:buAutoNum type="arabicPeriod"/>
            </a:pPr>
            <a:r>
              <a:rPr lang="en-US" sz="900" dirty="0"/>
              <a:t>Kubernetes storage object</a:t>
            </a:r>
          </a:p>
          <a:p>
            <a:pPr marL="0" indent="0">
              <a:buNone/>
            </a:pPr>
            <a:r>
              <a:rPr lang="en-US" sz="900" dirty="0"/>
              <a:t>Volume types:</a:t>
            </a:r>
          </a:p>
          <a:p>
            <a:pPr marL="514350" indent="-514350">
              <a:buAutoNum type="arabicPeriod"/>
            </a:pPr>
            <a:r>
              <a:rPr lang="en-US" sz="900" dirty="0"/>
              <a:t>Volume mounting: it mounts the docker volumes directory (/var/lib/docker/volumes/</a:t>
            </a:r>
            <a:r>
              <a:rPr lang="en-US" sz="900" dirty="0" err="1"/>
              <a:t>volume_name</a:t>
            </a:r>
            <a:r>
              <a:rPr lang="en-US" sz="900" dirty="0"/>
              <a:t>) (-v </a:t>
            </a:r>
            <a:r>
              <a:rPr lang="en-US" sz="900" dirty="0" err="1"/>
              <a:t>data_volume</a:t>
            </a:r>
            <a:r>
              <a:rPr lang="en-US" sz="900" dirty="0"/>
              <a:t>:/var/lib/</a:t>
            </a:r>
            <a:r>
              <a:rPr lang="en-US" sz="900" dirty="0" err="1"/>
              <a:t>mysql</a:t>
            </a:r>
            <a:r>
              <a:rPr lang="en-US" sz="900" dirty="0"/>
              <a:t>). This volume can be also created during runtime.</a:t>
            </a:r>
          </a:p>
          <a:p>
            <a:pPr marL="514350" indent="-514350">
              <a:buAutoNum type="arabicPeriod"/>
            </a:pPr>
            <a:r>
              <a:rPr lang="en-US" sz="900" dirty="0"/>
              <a:t>Bind mounting: it mounts the volumes what ever we specify the location(ex: -v /data/</a:t>
            </a:r>
            <a:r>
              <a:rPr lang="en-US" sz="900" dirty="0" err="1"/>
              <a:t>mysql</a:t>
            </a:r>
            <a:r>
              <a:rPr lang="en-US" sz="900" dirty="0"/>
              <a:t>:/var/lib/</a:t>
            </a:r>
            <a:r>
              <a:rPr lang="en-US" sz="900" dirty="0" err="1"/>
              <a:t>mysql</a:t>
            </a:r>
            <a:r>
              <a:rPr lang="en-US" sz="900" dirty="0"/>
              <a:t>)</a:t>
            </a:r>
          </a:p>
          <a:p>
            <a:pPr marL="0" indent="0">
              <a:buNone/>
            </a:pPr>
            <a:r>
              <a:rPr lang="en-US" sz="900" dirty="0"/>
              <a:t>There is another way of syntax: --mount</a:t>
            </a:r>
          </a:p>
          <a:p>
            <a:pPr marL="0" indent="0">
              <a:buNone/>
            </a:pPr>
            <a:r>
              <a:rPr lang="en-US" sz="900" dirty="0"/>
              <a:t>Docker uses layered architecture, for ex: If we </a:t>
            </a:r>
            <a:r>
              <a:rPr lang="en-US" sz="900" dirty="0" err="1"/>
              <a:t>speficy</a:t>
            </a:r>
            <a:r>
              <a:rPr lang="en-US" sz="900" dirty="0"/>
              <a:t> </a:t>
            </a:r>
            <a:r>
              <a:rPr lang="en-US" sz="900" dirty="0" err="1"/>
              <a:t>ubantu</a:t>
            </a:r>
            <a:r>
              <a:rPr lang="en-US" sz="900" dirty="0"/>
              <a:t> image with </a:t>
            </a:r>
            <a:r>
              <a:rPr lang="en-US" sz="900" dirty="0" err="1"/>
              <a:t>specifica</a:t>
            </a:r>
            <a:r>
              <a:rPr lang="en-US" sz="900" dirty="0"/>
              <a:t> version on two or more docker files. It downloads only one time and this used in the other images for creating </a:t>
            </a:r>
            <a:r>
              <a:rPr lang="en-US" sz="900" dirty="0" err="1"/>
              <a:t>continaers</a:t>
            </a:r>
            <a:r>
              <a:rPr lang="en-US" sz="900" dirty="0"/>
              <a:t>. We can use different storage drivers</a:t>
            </a:r>
          </a:p>
          <a:p>
            <a:pPr marL="0" indent="0">
              <a:buNone/>
            </a:pPr>
            <a:r>
              <a:rPr lang="en-US" sz="900" dirty="0"/>
              <a:t>Ex: AUFS | ZFS | BTRFS| DEVICE MAPPER | OVERLAY.</a:t>
            </a:r>
          </a:p>
          <a:p>
            <a:pPr marL="0" indent="0">
              <a:buNone/>
            </a:pPr>
            <a:r>
              <a:rPr lang="en-US" sz="900" dirty="0"/>
              <a:t>And volumes are maintained by volume driver plugins. We can even store them saws </a:t>
            </a:r>
            <a:r>
              <a:rPr lang="en-US" sz="900" dirty="0" err="1"/>
              <a:t>ebs</a:t>
            </a:r>
            <a:r>
              <a:rPr lang="en-US" sz="900" dirty="0"/>
              <a:t> other storages. </a:t>
            </a:r>
          </a:p>
        </p:txBody>
      </p:sp>
      <p:pic>
        <p:nvPicPr>
          <p:cNvPr id="4" name="Picture 3">
            <a:extLst>
              <a:ext uri="{FF2B5EF4-FFF2-40B4-BE49-F238E27FC236}">
                <a16:creationId xmlns:a16="http://schemas.microsoft.com/office/drawing/2014/main" id="{5D5686F0-479B-42E2-AE1C-DEAFA7F34FDB}"/>
              </a:ext>
            </a:extLst>
          </p:cNvPr>
          <p:cNvPicPr>
            <a:picLocks noChangeAspect="1"/>
          </p:cNvPicPr>
          <p:nvPr/>
        </p:nvPicPr>
        <p:blipFill>
          <a:blip r:embed="rId2"/>
          <a:stretch>
            <a:fillRect/>
          </a:stretch>
        </p:blipFill>
        <p:spPr>
          <a:xfrm>
            <a:off x="4737641" y="632990"/>
            <a:ext cx="7298912" cy="5840277"/>
          </a:xfrm>
          <a:prstGeom prst="rect">
            <a:avLst/>
          </a:prstGeom>
        </p:spPr>
      </p:pic>
      <p:pic>
        <p:nvPicPr>
          <p:cNvPr id="5" name="Picture 4">
            <a:extLst>
              <a:ext uri="{FF2B5EF4-FFF2-40B4-BE49-F238E27FC236}">
                <a16:creationId xmlns:a16="http://schemas.microsoft.com/office/drawing/2014/main" id="{F498B3B6-5D61-41BE-B662-731A6964A295}"/>
              </a:ext>
            </a:extLst>
          </p:cNvPr>
          <p:cNvPicPr>
            <a:picLocks noChangeAspect="1"/>
          </p:cNvPicPr>
          <p:nvPr/>
        </p:nvPicPr>
        <p:blipFill>
          <a:blip r:embed="rId3"/>
          <a:stretch>
            <a:fillRect/>
          </a:stretch>
        </p:blipFill>
        <p:spPr>
          <a:xfrm>
            <a:off x="1086416" y="5654938"/>
            <a:ext cx="3315052" cy="1507435"/>
          </a:xfrm>
          <a:prstGeom prst="rect">
            <a:avLst/>
          </a:prstGeom>
        </p:spPr>
      </p:pic>
    </p:spTree>
    <p:extLst>
      <p:ext uri="{BB962C8B-B14F-4D97-AF65-F5344CB8AC3E}">
        <p14:creationId xmlns:p14="http://schemas.microsoft.com/office/powerpoint/2010/main" val="376942540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A9387B-984B-4CB3-B9DA-8628B5A1C1A1}"/>
              </a:ext>
            </a:extLst>
          </p:cNvPr>
          <p:cNvSpPr>
            <a:spLocks noGrp="1"/>
          </p:cNvSpPr>
          <p:nvPr>
            <p:ph idx="1"/>
          </p:nvPr>
        </p:nvSpPr>
        <p:spPr>
          <a:xfrm>
            <a:off x="805544" y="2871982"/>
            <a:ext cx="4399094" cy="3181684"/>
          </a:xfrm>
        </p:spPr>
        <p:txBody>
          <a:bodyPr anchor="t">
            <a:normAutofit/>
          </a:bodyPr>
          <a:lstStyle/>
          <a:p>
            <a:endParaRPr lang="en-US" sz="1800"/>
          </a:p>
        </p:txBody>
      </p:sp>
      <p:sp>
        <p:nvSpPr>
          <p:cNvPr id="12" name="Freeform: Shape 11">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00715A3-08E3-4EBA-A59F-D086BF5CD4DB}"/>
              </a:ext>
            </a:extLst>
          </p:cNvPr>
          <p:cNvPicPr>
            <a:picLocks noChangeAspect="1"/>
          </p:cNvPicPr>
          <p:nvPr/>
        </p:nvPicPr>
        <p:blipFill>
          <a:blip r:embed="rId2"/>
          <a:stretch>
            <a:fillRect/>
          </a:stretch>
        </p:blipFill>
        <p:spPr>
          <a:xfrm>
            <a:off x="7187611" y="704627"/>
            <a:ext cx="4622052" cy="2530573"/>
          </a:xfrm>
          <a:prstGeom prst="rect">
            <a:avLst/>
          </a:prstGeom>
        </p:spPr>
      </p:pic>
      <p:pic>
        <p:nvPicPr>
          <p:cNvPr id="7" name="Picture 6">
            <a:extLst>
              <a:ext uri="{FF2B5EF4-FFF2-40B4-BE49-F238E27FC236}">
                <a16:creationId xmlns:a16="http://schemas.microsoft.com/office/drawing/2014/main" id="{126BA6C1-037D-4322-8FD4-B1E2E8BB14F4}"/>
              </a:ext>
            </a:extLst>
          </p:cNvPr>
          <p:cNvPicPr>
            <a:picLocks noChangeAspect="1"/>
          </p:cNvPicPr>
          <p:nvPr/>
        </p:nvPicPr>
        <p:blipFill>
          <a:blip r:embed="rId3"/>
          <a:stretch>
            <a:fillRect/>
          </a:stretch>
        </p:blipFill>
        <p:spPr>
          <a:xfrm>
            <a:off x="6096000" y="3830370"/>
            <a:ext cx="6189797" cy="2826906"/>
          </a:xfrm>
          <a:prstGeom prst="rect">
            <a:avLst/>
          </a:prstGeom>
        </p:spPr>
      </p:pic>
      <p:pic>
        <p:nvPicPr>
          <p:cNvPr id="8" name="Picture 7">
            <a:extLst>
              <a:ext uri="{FF2B5EF4-FFF2-40B4-BE49-F238E27FC236}">
                <a16:creationId xmlns:a16="http://schemas.microsoft.com/office/drawing/2014/main" id="{7B1D51DB-5DE6-4BC0-BBDE-6F883D087530}"/>
              </a:ext>
            </a:extLst>
          </p:cNvPr>
          <p:cNvPicPr>
            <a:picLocks noChangeAspect="1"/>
          </p:cNvPicPr>
          <p:nvPr/>
        </p:nvPicPr>
        <p:blipFill>
          <a:blip r:embed="rId4"/>
          <a:stretch>
            <a:fillRect/>
          </a:stretch>
        </p:blipFill>
        <p:spPr>
          <a:xfrm>
            <a:off x="193993" y="-248159"/>
            <a:ext cx="6270038" cy="3481070"/>
          </a:xfrm>
          <a:prstGeom prst="rect">
            <a:avLst/>
          </a:prstGeom>
        </p:spPr>
      </p:pic>
      <p:pic>
        <p:nvPicPr>
          <p:cNvPr id="9" name="Picture 8">
            <a:extLst>
              <a:ext uri="{FF2B5EF4-FFF2-40B4-BE49-F238E27FC236}">
                <a16:creationId xmlns:a16="http://schemas.microsoft.com/office/drawing/2014/main" id="{8D144B1E-5D79-41E8-A4A8-87367B8A6A8C}"/>
              </a:ext>
            </a:extLst>
          </p:cNvPr>
          <p:cNvPicPr>
            <a:picLocks noChangeAspect="1"/>
          </p:cNvPicPr>
          <p:nvPr/>
        </p:nvPicPr>
        <p:blipFill>
          <a:blip r:embed="rId5"/>
          <a:stretch>
            <a:fillRect/>
          </a:stretch>
        </p:blipFill>
        <p:spPr>
          <a:xfrm>
            <a:off x="-16042" y="3877805"/>
            <a:ext cx="6480073" cy="3240037"/>
          </a:xfrm>
          <a:prstGeom prst="rect">
            <a:avLst/>
          </a:prstGeom>
        </p:spPr>
      </p:pic>
    </p:spTree>
    <p:extLst>
      <p:ext uri="{BB962C8B-B14F-4D97-AF65-F5344CB8AC3E}">
        <p14:creationId xmlns:p14="http://schemas.microsoft.com/office/powerpoint/2010/main" val="237020983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3E8FE-9C86-470A-93C8-0810A8C8CC24}"/>
              </a:ext>
            </a:extLst>
          </p:cNvPr>
          <p:cNvSpPr>
            <a:spLocks noGrp="1"/>
          </p:cNvSpPr>
          <p:nvPr>
            <p:ph idx="1"/>
          </p:nvPr>
        </p:nvSpPr>
        <p:spPr>
          <a:xfrm>
            <a:off x="805544" y="623741"/>
            <a:ext cx="4399094" cy="5429925"/>
          </a:xfrm>
        </p:spPr>
        <p:txBody>
          <a:bodyPr anchor="t">
            <a:normAutofit/>
          </a:bodyPr>
          <a:lstStyle/>
          <a:p>
            <a:r>
              <a:rPr lang="en-US" sz="1400" b="1" dirty="0" err="1"/>
              <a:t>Kubectl</a:t>
            </a:r>
            <a:r>
              <a:rPr lang="en-US" sz="1400" b="1" dirty="0"/>
              <a:t> get </a:t>
            </a:r>
            <a:r>
              <a:rPr lang="en-US" sz="1400" b="1" dirty="0" err="1"/>
              <a:t>persitentvolume</a:t>
            </a:r>
            <a:endParaRPr lang="en-US" sz="1400" b="1" dirty="0"/>
          </a:p>
          <a:p>
            <a:r>
              <a:rPr lang="en-US" sz="1400" b="1" dirty="0" err="1"/>
              <a:t>Kubectl</a:t>
            </a:r>
            <a:r>
              <a:rPr lang="en-US" sz="1400" b="1" dirty="0"/>
              <a:t> get </a:t>
            </a:r>
            <a:r>
              <a:rPr lang="en-US" sz="1400" b="1" dirty="0" err="1"/>
              <a:t>persistentvolumeclaim</a:t>
            </a:r>
            <a:endParaRPr lang="en-US" sz="1400" b="1" dirty="0"/>
          </a:p>
          <a:p>
            <a:endParaRPr lang="en-US" sz="1400" b="1" dirty="0"/>
          </a:p>
          <a:p>
            <a:pPr marL="0" indent="0">
              <a:buNone/>
            </a:pPr>
            <a:r>
              <a:rPr lang="en-US" sz="1400" b="1" dirty="0"/>
              <a:t>Persistent volume is defining separate mount volume point by administrators. </a:t>
            </a:r>
          </a:p>
          <a:p>
            <a:pPr marL="0" indent="0">
              <a:buNone/>
            </a:pPr>
            <a:r>
              <a:rPr lang="en-US" sz="1400" b="1" dirty="0" err="1"/>
              <a:t>Persisteant</a:t>
            </a:r>
            <a:r>
              <a:rPr lang="en-US" sz="1400" b="1" dirty="0"/>
              <a:t> volume claim is the user defined volume for his applications from persistent volume.</a:t>
            </a:r>
          </a:p>
          <a:p>
            <a:pPr marL="0" indent="0">
              <a:buNone/>
            </a:pPr>
            <a:r>
              <a:rPr lang="en-US" sz="1400" b="1" dirty="0"/>
              <a:t>To delete the persistent volume claim</a:t>
            </a:r>
          </a:p>
          <a:p>
            <a:r>
              <a:rPr lang="en-US" sz="1400" b="1" dirty="0" err="1"/>
              <a:t>Kubectl</a:t>
            </a:r>
            <a:r>
              <a:rPr lang="en-US" sz="1400" b="1" dirty="0"/>
              <a:t> delete persistent volume claim </a:t>
            </a:r>
            <a:r>
              <a:rPr lang="en-US" sz="1400" b="1" dirty="0" err="1"/>
              <a:t>cliam_name</a:t>
            </a:r>
            <a:r>
              <a:rPr lang="en-US" sz="1400" b="1" dirty="0"/>
              <a:t>.</a:t>
            </a:r>
          </a:p>
          <a:p>
            <a:pPr marL="0" indent="0">
              <a:buNone/>
            </a:pPr>
            <a:r>
              <a:rPr lang="en-US" sz="1400" b="1" dirty="0"/>
              <a:t>There is an option for claiming the volume after deletion. We can specify in </a:t>
            </a:r>
            <a:r>
              <a:rPr lang="en-US" sz="1400" b="1" dirty="0" err="1"/>
              <a:t>yaml</a:t>
            </a:r>
            <a:r>
              <a:rPr lang="en-US" sz="1400" b="1" dirty="0"/>
              <a:t> file</a:t>
            </a:r>
          </a:p>
          <a:p>
            <a:pPr marL="0" indent="0">
              <a:buNone/>
            </a:pPr>
            <a:r>
              <a:rPr lang="en-US" sz="1400" b="1" dirty="0" err="1"/>
              <a:t>persistentvolumeReclaimPolicy</a:t>
            </a:r>
            <a:r>
              <a:rPr lang="en-US" sz="1400" b="1" dirty="0"/>
              <a:t>: Delete/Recycle/Retains</a:t>
            </a:r>
          </a:p>
          <a:p>
            <a:pPr marL="0" indent="0">
              <a:buNone/>
            </a:pPr>
            <a:r>
              <a:rPr lang="en-US" sz="1400" b="1" dirty="0"/>
              <a:t>Ref: </a:t>
            </a:r>
            <a:r>
              <a:rPr lang="en-US" sz="1200" dirty="0">
                <a:hlinkClick r:id="rId2"/>
              </a:rPr>
              <a:t>https://kubernetes.io/docs/concepts/storage/persistent-volumes/#claims-as-volumes</a:t>
            </a:r>
            <a:endParaRPr lang="en-US" sz="1200" b="1" dirty="0"/>
          </a:p>
          <a:p>
            <a:pPr marL="0" indent="0">
              <a:buNone/>
            </a:pPr>
            <a:r>
              <a:rPr lang="en-US" sz="1800" b="1" dirty="0"/>
              <a:t> </a:t>
            </a:r>
          </a:p>
        </p:txBody>
      </p:sp>
      <p:sp>
        <p:nvSpPr>
          <p:cNvPr id="13" name="Freeform: Shape 12">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C5CB1A2-38A4-4E43-A9FC-5500539DAEA8}"/>
              </a:ext>
            </a:extLst>
          </p:cNvPr>
          <p:cNvPicPr>
            <a:picLocks noChangeAspect="1"/>
          </p:cNvPicPr>
          <p:nvPr/>
        </p:nvPicPr>
        <p:blipFill>
          <a:blip r:embed="rId3"/>
          <a:stretch>
            <a:fillRect/>
          </a:stretch>
        </p:blipFill>
        <p:spPr>
          <a:xfrm>
            <a:off x="7187611" y="623741"/>
            <a:ext cx="4622052" cy="2692345"/>
          </a:xfrm>
          <a:prstGeom prst="rect">
            <a:avLst/>
          </a:prstGeom>
        </p:spPr>
      </p:pic>
      <p:pic>
        <p:nvPicPr>
          <p:cNvPr id="8" name="Picture 7">
            <a:extLst>
              <a:ext uri="{FF2B5EF4-FFF2-40B4-BE49-F238E27FC236}">
                <a16:creationId xmlns:a16="http://schemas.microsoft.com/office/drawing/2014/main" id="{F0FF8EB9-6974-495D-9FAA-B3AF4F61ABDC}"/>
              </a:ext>
            </a:extLst>
          </p:cNvPr>
          <p:cNvPicPr>
            <a:picLocks noChangeAspect="1"/>
          </p:cNvPicPr>
          <p:nvPr/>
        </p:nvPicPr>
        <p:blipFill>
          <a:blip r:embed="rId4"/>
          <a:stretch>
            <a:fillRect/>
          </a:stretch>
        </p:blipFill>
        <p:spPr>
          <a:xfrm>
            <a:off x="7187612" y="3743660"/>
            <a:ext cx="4622052" cy="2530573"/>
          </a:xfrm>
          <a:prstGeom prst="rect">
            <a:avLst/>
          </a:prstGeom>
        </p:spPr>
      </p:pic>
    </p:spTree>
    <p:extLst>
      <p:ext uri="{BB962C8B-B14F-4D97-AF65-F5344CB8AC3E}">
        <p14:creationId xmlns:p14="http://schemas.microsoft.com/office/powerpoint/2010/main" val="2307390153"/>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13BC49-5B4D-4DD9-AAC1-0A9B2E1960D3}"/>
              </a:ext>
            </a:extLst>
          </p:cNvPr>
          <p:cNvSpPr>
            <a:spLocks noGrp="1"/>
          </p:cNvSpPr>
          <p:nvPr>
            <p:ph type="title"/>
          </p:nvPr>
        </p:nvSpPr>
        <p:spPr>
          <a:xfrm>
            <a:off x="750242" y="632990"/>
            <a:ext cx="4062643" cy="1043409"/>
          </a:xfrm>
        </p:spPr>
        <p:txBody>
          <a:bodyPr>
            <a:normAutofit/>
          </a:bodyPr>
          <a:lstStyle/>
          <a:p>
            <a:r>
              <a:rPr lang="en-US" sz="3600"/>
              <a:t>Security	</a:t>
            </a:r>
          </a:p>
        </p:txBody>
      </p:sp>
      <p:sp>
        <p:nvSpPr>
          <p:cNvPr id="3" name="Content Placeholder 2">
            <a:extLst>
              <a:ext uri="{FF2B5EF4-FFF2-40B4-BE49-F238E27FC236}">
                <a16:creationId xmlns:a16="http://schemas.microsoft.com/office/drawing/2014/main" id="{DD69EE7B-C270-4DF1-9298-7F2F6A2DC917}"/>
              </a:ext>
            </a:extLst>
          </p:cNvPr>
          <p:cNvSpPr>
            <a:spLocks noGrp="1"/>
          </p:cNvSpPr>
          <p:nvPr>
            <p:ph idx="1"/>
          </p:nvPr>
        </p:nvSpPr>
        <p:spPr>
          <a:xfrm>
            <a:off x="518474" y="1774372"/>
            <a:ext cx="4064409" cy="2754086"/>
          </a:xfrm>
        </p:spPr>
        <p:txBody>
          <a:bodyPr anchor="t">
            <a:normAutofit/>
          </a:bodyPr>
          <a:lstStyle/>
          <a:p>
            <a:r>
              <a:rPr lang="en-US" sz="1800" dirty="0"/>
              <a:t>Controlling access to API-Server.</a:t>
            </a:r>
          </a:p>
          <a:p>
            <a:pPr marL="0" indent="0">
              <a:buNone/>
            </a:pPr>
            <a:r>
              <a:rPr lang="en-US" sz="1800" dirty="0"/>
              <a:t>We are having multiple methods to authorize the </a:t>
            </a:r>
            <a:r>
              <a:rPr lang="en-US" sz="1800" dirty="0" err="1"/>
              <a:t>api</a:t>
            </a:r>
            <a:r>
              <a:rPr lang="en-US" sz="1800" dirty="0"/>
              <a:t>-server such as , passwords, token, third-party tools. Passwords, tokens we’ll store in a csv file and point to the location </a:t>
            </a:r>
            <a:r>
              <a:rPr lang="en-US" sz="1800" dirty="0" err="1"/>
              <a:t>kube-api</a:t>
            </a:r>
            <a:r>
              <a:rPr lang="en-US" sz="1800" dirty="0"/>
              <a:t> </a:t>
            </a:r>
            <a:r>
              <a:rPr lang="en-US" sz="1800" dirty="0" err="1"/>
              <a:t>yaml</a:t>
            </a:r>
            <a:r>
              <a:rPr lang="en-US" sz="1800" dirty="0"/>
              <a:t> or conf file.</a:t>
            </a:r>
          </a:p>
          <a:p>
            <a:r>
              <a:rPr lang="en-US" sz="1800" dirty="0"/>
              <a:t>--basic-auth-file=path</a:t>
            </a:r>
          </a:p>
          <a:p>
            <a:r>
              <a:rPr lang="en-US" sz="1800" dirty="0"/>
              <a:t>--token-auth-file=path</a:t>
            </a:r>
          </a:p>
        </p:txBody>
      </p:sp>
      <p:pic>
        <p:nvPicPr>
          <p:cNvPr id="4" name="Picture 3">
            <a:extLst>
              <a:ext uri="{FF2B5EF4-FFF2-40B4-BE49-F238E27FC236}">
                <a16:creationId xmlns:a16="http://schemas.microsoft.com/office/drawing/2014/main" id="{C0373FA6-BFB3-4C41-B898-90320E44A920}"/>
              </a:ext>
            </a:extLst>
          </p:cNvPr>
          <p:cNvPicPr>
            <a:picLocks noChangeAspect="1"/>
          </p:cNvPicPr>
          <p:nvPr/>
        </p:nvPicPr>
        <p:blipFill>
          <a:blip r:embed="rId2"/>
          <a:stretch>
            <a:fillRect/>
          </a:stretch>
        </p:blipFill>
        <p:spPr>
          <a:xfrm>
            <a:off x="4305466" y="1363727"/>
            <a:ext cx="7802206" cy="4291211"/>
          </a:xfrm>
          <a:prstGeom prst="rect">
            <a:avLst/>
          </a:prstGeom>
        </p:spPr>
      </p:pic>
    </p:spTree>
    <p:extLst>
      <p:ext uri="{BB962C8B-B14F-4D97-AF65-F5344CB8AC3E}">
        <p14:creationId xmlns:p14="http://schemas.microsoft.com/office/powerpoint/2010/main" val="1521859834"/>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6AB35C-1792-44C2-A466-447CE6C98A06}"/>
              </a:ext>
            </a:extLst>
          </p:cNvPr>
          <p:cNvSpPr>
            <a:spLocks noGrp="1"/>
          </p:cNvSpPr>
          <p:nvPr>
            <p:ph idx="1"/>
          </p:nvPr>
        </p:nvSpPr>
        <p:spPr>
          <a:xfrm>
            <a:off x="590719" y="2330505"/>
            <a:ext cx="5278066" cy="3979585"/>
          </a:xfrm>
        </p:spPr>
        <p:txBody>
          <a:bodyPr anchor="ctr">
            <a:normAutofit/>
          </a:bodyPr>
          <a:lstStyle/>
          <a:p>
            <a:endParaRPr lang="en-US" sz="200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8D8B44-1253-4135-8826-8397FE7F09B1}"/>
              </a:ext>
            </a:extLst>
          </p:cNvPr>
          <p:cNvPicPr>
            <a:picLocks noChangeAspect="1"/>
          </p:cNvPicPr>
          <p:nvPr/>
        </p:nvPicPr>
        <p:blipFill rotWithShape="1">
          <a:blip r:embed="rId2"/>
          <a:srcRect r="1790" b="-4"/>
          <a:stretch/>
        </p:blipFill>
        <p:spPr>
          <a:xfrm>
            <a:off x="7083423" y="581892"/>
            <a:ext cx="4397433"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1397CCB-95B4-4625-A7B0-C812F87441B2}"/>
              </a:ext>
            </a:extLst>
          </p:cNvPr>
          <p:cNvPicPr>
            <a:picLocks noChangeAspect="1"/>
          </p:cNvPicPr>
          <p:nvPr/>
        </p:nvPicPr>
        <p:blipFill rotWithShape="1">
          <a:blip r:embed="rId3"/>
          <a:srcRect t="1255" r="1" b="5191"/>
          <a:stretch/>
        </p:blipFill>
        <p:spPr>
          <a:xfrm>
            <a:off x="7083423" y="3707894"/>
            <a:ext cx="4395569" cy="2518756"/>
          </a:xfrm>
          <a:prstGeom prst="rect">
            <a:avLst/>
          </a:prstGeom>
        </p:spPr>
      </p:pic>
    </p:spTree>
    <p:extLst>
      <p:ext uri="{BB962C8B-B14F-4D97-AF65-F5344CB8AC3E}">
        <p14:creationId xmlns:p14="http://schemas.microsoft.com/office/powerpoint/2010/main" val="2039976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76F885-F9F5-4B17-9910-AD88A00A7A5B}"/>
              </a:ext>
            </a:extLst>
          </p:cNvPr>
          <p:cNvSpPr>
            <a:spLocks noGrp="1"/>
          </p:cNvSpPr>
          <p:nvPr>
            <p:ph idx="1"/>
          </p:nvPr>
        </p:nvSpPr>
        <p:spPr>
          <a:xfrm>
            <a:off x="1162050" y="1165225"/>
            <a:ext cx="5243513" cy="4522788"/>
          </a:xfrm>
        </p:spPr>
        <p:txBody>
          <a:bodyPr wrap="square" anchor="t">
            <a:normAutofit/>
          </a:bodyPr>
          <a:lstStyle/>
          <a:p>
            <a:pPr marL="0" indent="0">
              <a:buNone/>
            </a:pPr>
            <a:r>
              <a:rPr lang="en-US" sz="1500" err="1"/>
              <a:t>apiVersion</a:t>
            </a:r>
            <a:r>
              <a:rPr lang="en-US" sz="1500"/>
              <a:t>: v1</a:t>
            </a:r>
          </a:p>
          <a:p>
            <a:pPr marL="0" indent="0">
              <a:buNone/>
            </a:pPr>
            <a:r>
              <a:rPr lang="en-US" sz="1500"/>
              <a:t>kind: Service</a:t>
            </a:r>
          </a:p>
          <a:p>
            <a:pPr marL="0" indent="0">
              <a:buNone/>
            </a:pPr>
            <a:r>
              <a:rPr lang="en-US" sz="1500"/>
              <a:t>metadata:</a:t>
            </a:r>
          </a:p>
          <a:p>
            <a:pPr marL="0" indent="0">
              <a:buNone/>
            </a:pPr>
            <a:r>
              <a:rPr lang="en-US" sz="1500"/>
              <a:t>  labels:</a:t>
            </a:r>
          </a:p>
          <a:p>
            <a:pPr marL="0" indent="0">
              <a:buNone/>
            </a:pPr>
            <a:r>
              <a:rPr lang="en-US" sz="1500"/>
              <a:t>    name: </a:t>
            </a:r>
            <a:r>
              <a:rPr lang="en-US" sz="1500" err="1"/>
              <a:t>mysql</a:t>
            </a:r>
            <a:endParaRPr lang="en-US" sz="1500"/>
          </a:p>
          <a:p>
            <a:pPr marL="0" indent="0">
              <a:buNone/>
            </a:pPr>
            <a:r>
              <a:rPr lang="en-US" sz="1500"/>
              <a:t>  name: </a:t>
            </a:r>
            <a:r>
              <a:rPr lang="en-US" sz="1500" err="1"/>
              <a:t>mysql</a:t>
            </a:r>
            <a:endParaRPr lang="en-US" sz="1500"/>
          </a:p>
          <a:p>
            <a:pPr marL="0" indent="0">
              <a:buNone/>
            </a:pPr>
            <a:r>
              <a:rPr lang="en-US" sz="1500"/>
              <a:t>spec:</a:t>
            </a:r>
          </a:p>
          <a:p>
            <a:pPr marL="0" indent="0">
              <a:buNone/>
            </a:pPr>
            <a:r>
              <a:rPr lang="en-US" sz="1500"/>
              <a:t>  ports:</a:t>
            </a:r>
          </a:p>
          <a:p>
            <a:pPr marL="0" indent="0">
              <a:buNone/>
            </a:pPr>
            <a:r>
              <a:rPr lang="en-US" sz="1500"/>
              <a:t>    # the port that this service should serve on</a:t>
            </a:r>
          </a:p>
          <a:p>
            <a:pPr marL="0" indent="0">
              <a:buNone/>
            </a:pPr>
            <a:r>
              <a:rPr lang="en-US" sz="1500"/>
              <a:t>    - port: 3306</a:t>
            </a:r>
          </a:p>
          <a:p>
            <a:pPr marL="0" indent="0">
              <a:buNone/>
            </a:pPr>
            <a:r>
              <a:rPr lang="en-US" sz="1500"/>
              <a:t>  # label keys and values that must match in order to receive traffic for this service</a:t>
            </a:r>
          </a:p>
          <a:p>
            <a:pPr marL="0" indent="0">
              <a:buNone/>
            </a:pPr>
            <a:r>
              <a:rPr lang="en-US" sz="1500"/>
              <a:t>  selector:</a:t>
            </a:r>
          </a:p>
          <a:p>
            <a:pPr marL="0" indent="0">
              <a:buNone/>
            </a:pPr>
            <a:r>
              <a:rPr lang="en-US" sz="1500"/>
              <a:t>    name: </a:t>
            </a:r>
            <a:r>
              <a:rPr lang="en-US" sz="1500" err="1"/>
              <a:t>mysql</a:t>
            </a:r>
            <a:endParaRPr lang="en-US" sz="1500"/>
          </a:p>
        </p:txBody>
      </p:sp>
      <p:sp>
        <p:nvSpPr>
          <p:cNvPr id="5" name="Content Placeholder 2">
            <a:extLst>
              <a:ext uri="{FF2B5EF4-FFF2-40B4-BE49-F238E27FC236}">
                <a16:creationId xmlns:a16="http://schemas.microsoft.com/office/drawing/2014/main" id="{37508B1D-B9DF-48D1-9E89-E68944D1F52A}"/>
              </a:ext>
            </a:extLst>
          </p:cNvPr>
          <p:cNvSpPr txBox="1">
            <a:spLocks/>
          </p:cNvSpPr>
          <p:nvPr/>
        </p:nvSpPr>
        <p:spPr>
          <a:xfrm>
            <a:off x="6486525" y="1165225"/>
            <a:ext cx="4543425" cy="4522788"/>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err="1"/>
              <a:t>apiVersion</a:t>
            </a:r>
            <a:r>
              <a:rPr lang="en-US" sz="1100" dirty="0"/>
              <a:t>: v1</a:t>
            </a:r>
          </a:p>
          <a:p>
            <a:pPr marL="0" indent="0">
              <a:buNone/>
            </a:pPr>
            <a:r>
              <a:rPr lang="en-US" sz="1100" dirty="0"/>
              <a:t>kind: Service</a:t>
            </a:r>
          </a:p>
          <a:p>
            <a:pPr marL="0" indent="0">
              <a:buNone/>
            </a:pPr>
            <a:r>
              <a:rPr lang="en-US" sz="1100" dirty="0"/>
              <a:t>metadata:</a:t>
            </a:r>
          </a:p>
          <a:p>
            <a:pPr marL="0" indent="0">
              <a:buNone/>
            </a:pPr>
            <a:r>
              <a:rPr lang="en-US" sz="1100" dirty="0"/>
              <a:t>  name: voting-service</a:t>
            </a:r>
          </a:p>
          <a:p>
            <a:pPr marL="0" indent="0">
              <a:buNone/>
            </a:pPr>
            <a:r>
              <a:rPr lang="en-US" sz="1100" dirty="0"/>
              <a:t>  labels:</a:t>
            </a:r>
          </a:p>
          <a:p>
            <a:pPr marL="0" indent="0">
              <a:buNone/>
            </a:pPr>
            <a:r>
              <a:rPr lang="en-US" sz="1100" dirty="0"/>
              <a:t>    name: voting-service</a:t>
            </a:r>
          </a:p>
          <a:p>
            <a:pPr marL="0" indent="0">
              <a:buNone/>
            </a:pPr>
            <a:r>
              <a:rPr lang="en-US" sz="1100" dirty="0"/>
              <a:t>    app: demo-voting-app</a:t>
            </a:r>
          </a:p>
          <a:p>
            <a:pPr marL="0" indent="0">
              <a:buNone/>
            </a:pPr>
            <a:r>
              <a:rPr lang="en-US" sz="1100" dirty="0"/>
              <a:t>spec:</a:t>
            </a:r>
          </a:p>
          <a:p>
            <a:pPr marL="0" indent="0">
              <a:buNone/>
            </a:pPr>
            <a:r>
              <a:rPr lang="en-US" sz="1100" dirty="0"/>
              <a:t>  ports:</a:t>
            </a:r>
          </a:p>
          <a:p>
            <a:pPr marL="0" indent="0">
              <a:buNone/>
            </a:pPr>
            <a:r>
              <a:rPr lang="en-US" sz="1100" dirty="0"/>
              <a:t>  - port: 80</a:t>
            </a:r>
          </a:p>
          <a:p>
            <a:pPr marL="0" indent="0">
              <a:buNone/>
            </a:pPr>
            <a:r>
              <a:rPr lang="en-US" sz="1100" dirty="0"/>
              <a:t>    </a:t>
            </a:r>
            <a:r>
              <a:rPr lang="en-US" sz="1100" dirty="0" err="1"/>
              <a:t>targetPort</a:t>
            </a:r>
            <a:r>
              <a:rPr lang="en-US" sz="1100" dirty="0"/>
              <a:t>: 80</a:t>
            </a:r>
          </a:p>
          <a:p>
            <a:pPr marL="0" indent="0">
              <a:buNone/>
            </a:pPr>
            <a:r>
              <a:rPr lang="en-US" sz="1100" dirty="0"/>
              <a:t>  type: </a:t>
            </a:r>
            <a:r>
              <a:rPr lang="en-US" sz="1100" dirty="0" err="1"/>
              <a:t>LoadBalancer</a:t>
            </a:r>
            <a:endParaRPr lang="en-US" sz="1100" dirty="0"/>
          </a:p>
          <a:p>
            <a:pPr marL="0" indent="0">
              <a:buNone/>
            </a:pPr>
            <a:r>
              <a:rPr lang="en-US" sz="1100" dirty="0"/>
              <a:t>  selector:</a:t>
            </a:r>
          </a:p>
          <a:p>
            <a:pPr marL="0" indent="0">
              <a:buNone/>
            </a:pPr>
            <a:r>
              <a:rPr lang="en-US" sz="1100" dirty="0"/>
              <a:t>     name: voting-app-pod</a:t>
            </a:r>
          </a:p>
          <a:p>
            <a:pPr marL="0" indent="0">
              <a:buNone/>
            </a:pPr>
            <a:r>
              <a:rPr lang="en-US" sz="1100" dirty="0"/>
              <a:t>     app: demo-voting-app</a:t>
            </a:r>
          </a:p>
        </p:txBody>
      </p:sp>
    </p:spTree>
    <p:extLst>
      <p:ext uri="{BB962C8B-B14F-4D97-AF65-F5344CB8AC3E}">
        <p14:creationId xmlns:p14="http://schemas.microsoft.com/office/powerpoint/2010/main" val="2483520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AD50DD1-BC9A-427B-AC6E-D931AEB057C0}"/>
              </a:ext>
            </a:extLst>
          </p:cNvPr>
          <p:cNvSpPr>
            <a:spLocks noGrp="1"/>
          </p:cNvSpPr>
          <p:nvPr>
            <p:ph idx="1"/>
          </p:nvPr>
        </p:nvSpPr>
        <p:spPr>
          <a:xfrm>
            <a:off x="643467" y="543147"/>
            <a:ext cx="10905066" cy="5633816"/>
          </a:xfrm>
        </p:spPr>
        <p:txBody>
          <a:bodyPr>
            <a:normAutofit/>
          </a:bodyPr>
          <a:lstStyle/>
          <a:p>
            <a:pPr marL="0" indent="0">
              <a:buNone/>
            </a:pPr>
            <a:r>
              <a:rPr lang="en-US" sz="2000" dirty="0"/>
              <a:t>Below is the case where we have multiple PODS running/serving the same app assume that </a:t>
            </a:r>
            <a:r>
              <a:rPr lang="en-US" sz="2000" dirty="0" err="1"/>
              <a:t>nginx</a:t>
            </a:r>
            <a:r>
              <a:rPr lang="en-US" sz="2000" dirty="0"/>
              <a:t> running port 80 (</a:t>
            </a:r>
            <a:r>
              <a:rPr lang="en-US" sz="2000" dirty="0" err="1"/>
              <a:t>TargetPort</a:t>
            </a:r>
            <a:r>
              <a:rPr lang="en-US" sz="2000" dirty="0"/>
              <a:t>). Service Object </a:t>
            </a:r>
            <a:r>
              <a:rPr lang="en-US" sz="2000" dirty="0" err="1"/>
              <a:t>itselft</a:t>
            </a:r>
            <a:r>
              <a:rPr lang="en-US" sz="2000" dirty="0"/>
              <a:t> acts as </a:t>
            </a:r>
            <a:r>
              <a:rPr lang="en-US" sz="2000" dirty="0" err="1"/>
              <a:t>loabalancer</a:t>
            </a:r>
            <a:r>
              <a:rPr lang="en-US" sz="2000" dirty="0"/>
              <a:t> and </a:t>
            </a:r>
            <a:r>
              <a:rPr lang="en-US" sz="2000" dirty="0" err="1"/>
              <a:t>distirbutes</a:t>
            </a:r>
            <a:r>
              <a:rPr lang="en-US" sz="2000" dirty="0"/>
              <a:t> load across all the three PODs. This acts itself a inbuild Load Balancer and uses something called Algorithm: Random </a:t>
            </a:r>
            <a:r>
              <a:rPr lang="en-US" sz="2000" dirty="0" err="1"/>
              <a:t>SessionAffinity</a:t>
            </a:r>
            <a:r>
              <a:rPr lang="en-US" sz="2000" dirty="0"/>
              <a:t>: Yes. Note: Label should be the same across all the PODs</a:t>
            </a:r>
          </a:p>
          <a:p>
            <a:pPr marL="0" indent="0">
              <a:buNone/>
            </a:pPr>
            <a:endParaRPr lang="en-US" sz="2000" dirty="0"/>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8FFA4DBD-7A3B-4FBD-8221-9C126ECB98A6}"/>
              </a:ext>
            </a:extLst>
          </p:cNvPr>
          <p:cNvPicPr/>
          <p:nvPr/>
        </p:nvPicPr>
        <p:blipFill>
          <a:blip r:embed="rId2"/>
          <a:stretch>
            <a:fillRect/>
          </a:stretch>
        </p:blipFill>
        <p:spPr>
          <a:xfrm>
            <a:off x="1845509" y="2220355"/>
            <a:ext cx="5943600" cy="3239135"/>
          </a:xfrm>
          <a:prstGeom prst="rect">
            <a:avLst/>
          </a:prstGeom>
        </p:spPr>
      </p:pic>
    </p:spTree>
    <p:extLst>
      <p:ext uri="{BB962C8B-B14F-4D97-AF65-F5344CB8AC3E}">
        <p14:creationId xmlns:p14="http://schemas.microsoft.com/office/powerpoint/2010/main" val="160708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71AD8EB-E978-4452-9441-100198304ED0}"/>
              </a:ext>
            </a:extLst>
          </p:cNvPr>
          <p:cNvSpPr>
            <a:spLocks noGrp="1"/>
          </p:cNvSpPr>
          <p:nvPr>
            <p:ph idx="1"/>
          </p:nvPr>
        </p:nvSpPr>
        <p:spPr>
          <a:xfrm>
            <a:off x="643467" y="1782981"/>
            <a:ext cx="10905066" cy="4393982"/>
          </a:xfrm>
        </p:spPr>
        <p:txBody>
          <a:bodyPr>
            <a:normAutofit/>
          </a:bodyPr>
          <a:lstStyle/>
          <a:p>
            <a:pPr marL="0" indent="0">
              <a:buNone/>
            </a:pPr>
            <a:r>
              <a:rPr lang="en-US" sz="2000" dirty="0"/>
              <a:t>Below is the case where we deployed three same kind of </a:t>
            </a:r>
            <a:r>
              <a:rPr lang="en-US" sz="2000" dirty="0" err="1"/>
              <a:t>nginx</a:t>
            </a:r>
            <a:r>
              <a:rPr lang="en-US" sz="2000" dirty="0"/>
              <a:t> app running at </a:t>
            </a:r>
            <a:r>
              <a:rPr lang="en-US" sz="2000" dirty="0" err="1"/>
              <a:t>TargetPort</a:t>
            </a:r>
            <a:r>
              <a:rPr lang="en-US" sz="2000" dirty="0"/>
              <a:t>(80) in three different machine. In this case Service object acts LB and fulfill the incoming requests. We can ping our request using any of the cluster IP like mentioned below.</a:t>
            </a:r>
          </a:p>
          <a:p>
            <a:pPr marL="0" indent="0">
              <a:buNone/>
            </a:pPr>
            <a:endParaRPr lang="en-US" sz="2000" dirty="0"/>
          </a:p>
          <a:p>
            <a:pPr marL="0" indent="0">
              <a:buNone/>
            </a:pPr>
            <a:endParaRPr lang="en-US" sz="2000" dirty="0"/>
          </a:p>
          <a:p>
            <a:pPr marL="0" indent="0">
              <a:buNone/>
            </a:pPr>
            <a:endParaRPr lang="en-US" sz="2000" dirty="0"/>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FA097D56-4A6F-448C-9B75-E57FC82F2C2E}"/>
              </a:ext>
            </a:extLst>
          </p:cNvPr>
          <p:cNvPicPr/>
          <p:nvPr/>
        </p:nvPicPr>
        <p:blipFill>
          <a:blip r:embed="rId2"/>
          <a:stretch>
            <a:fillRect/>
          </a:stretch>
        </p:blipFill>
        <p:spPr>
          <a:xfrm>
            <a:off x="2931945" y="3118443"/>
            <a:ext cx="6856948" cy="3500634"/>
          </a:xfrm>
          <a:prstGeom prst="rect">
            <a:avLst/>
          </a:prstGeom>
        </p:spPr>
      </p:pic>
    </p:spTree>
    <p:extLst>
      <p:ext uri="{BB962C8B-B14F-4D97-AF65-F5344CB8AC3E}">
        <p14:creationId xmlns:p14="http://schemas.microsoft.com/office/powerpoint/2010/main" val="478793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EF33366-0C89-4BDF-B0BC-58CB72205733}"/>
              </a:ext>
            </a:extLst>
          </p:cNvPr>
          <p:cNvSpPr>
            <a:spLocks noGrp="1"/>
          </p:cNvSpPr>
          <p:nvPr>
            <p:ph idx="1"/>
          </p:nvPr>
        </p:nvSpPr>
        <p:spPr>
          <a:xfrm>
            <a:off x="643467" y="713127"/>
            <a:ext cx="10905066" cy="5463836"/>
          </a:xfrm>
        </p:spPr>
        <p:txBody>
          <a:bodyPr>
            <a:normAutofit/>
          </a:bodyPr>
          <a:lstStyle/>
          <a:p>
            <a:pPr marL="0" indent="0">
              <a:buNone/>
            </a:pPr>
            <a:r>
              <a:rPr lang="en-US" sz="2000" b="1" dirty="0" err="1"/>
              <a:t>ClusterIP</a:t>
            </a:r>
            <a:r>
              <a:rPr lang="en-US" sz="2000" dirty="0"/>
              <a:t>: It is a case where we would like expose the service with in the host, suppose connecting DB instances. </a:t>
            </a:r>
          </a:p>
          <a:p>
            <a:pPr marL="0" indent="0">
              <a:buNone/>
            </a:pPr>
            <a:endParaRPr lang="en-US" sz="2000" dirty="0"/>
          </a:p>
          <a:p>
            <a:pPr marL="0" indent="0">
              <a:buNone/>
            </a:pPr>
            <a:endParaRPr lang="en-US" sz="2000" dirty="0"/>
          </a:p>
          <a:p>
            <a:pPr marL="0" indent="0">
              <a:buNone/>
            </a:pP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FCFFE161-D493-4E22-8310-1549D67F4AFE}"/>
              </a:ext>
            </a:extLst>
          </p:cNvPr>
          <p:cNvPicPr/>
          <p:nvPr/>
        </p:nvPicPr>
        <p:blipFill>
          <a:blip r:embed="rId2"/>
          <a:stretch>
            <a:fillRect/>
          </a:stretch>
        </p:blipFill>
        <p:spPr>
          <a:xfrm>
            <a:off x="327349" y="1640246"/>
            <a:ext cx="4514158" cy="4779805"/>
          </a:xfrm>
          <a:prstGeom prst="rect">
            <a:avLst/>
          </a:prstGeom>
        </p:spPr>
      </p:pic>
      <p:pic>
        <p:nvPicPr>
          <p:cNvPr id="13" name="Picture 12">
            <a:extLst>
              <a:ext uri="{FF2B5EF4-FFF2-40B4-BE49-F238E27FC236}">
                <a16:creationId xmlns:a16="http://schemas.microsoft.com/office/drawing/2014/main" id="{ABFD69A1-6FC2-48B2-85D3-C2A7E46CF030}"/>
              </a:ext>
            </a:extLst>
          </p:cNvPr>
          <p:cNvPicPr/>
          <p:nvPr/>
        </p:nvPicPr>
        <p:blipFill>
          <a:blip r:embed="rId3"/>
          <a:stretch>
            <a:fillRect/>
          </a:stretch>
        </p:blipFill>
        <p:spPr>
          <a:xfrm>
            <a:off x="4841507" y="1640246"/>
            <a:ext cx="5943600" cy="4779805"/>
          </a:xfrm>
          <a:prstGeom prst="rect">
            <a:avLst/>
          </a:prstGeom>
        </p:spPr>
      </p:pic>
    </p:spTree>
    <p:extLst>
      <p:ext uri="{BB962C8B-B14F-4D97-AF65-F5344CB8AC3E}">
        <p14:creationId xmlns:p14="http://schemas.microsoft.com/office/powerpoint/2010/main" val="3007387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991162EF587D1479070B4A604302A5B" ma:contentTypeVersion="0" ma:contentTypeDescription="Create a new document." ma:contentTypeScope="" ma:versionID="6efe542c2ba29cdfe840eb0314487677">
  <xsd:schema xmlns:xsd="http://www.w3.org/2001/XMLSchema" xmlns:xs="http://www.w3.org/2001/XMLSchema" xmlns:p="http://schemas.microsoft.com/office/2006/metadata/properties" targetNamespace="http://schemas.microsoft.com/office/2006/metadata/properties" ma:root="true" ma:fieldsID="f274d7020f543efa77bd83b40a69ec4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5C8415-AF72-4AEF-9922-E16F3B1AFE72}">
  <ds:schemaRefs>
    <ds:schemaRef ds:uri="http://schemas.microsoft.com/sharepoint/v3/contenttype/forms"/>
  </ds:schemaRefs>
</ds:datastoreItem>
</file>

<file path=customXml/itemProps2.xml><?xml version="1.0" encoding="utf-8"?>
<ds:datastoreItem xmlns:ds="http://schemas.openxmlformats.org/officeDocument/2006/customXml" ds:itemID="{970CFD3B-5E81-4848-BCFE-815A76284A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B96E9E6-90EB-4E3B-A98B-63A9974E22C2}">
  <ds:schemaRefs>
    <ds:schemaRef ds:uri="http://www.w3.org/XML/1998/namespace"/>
    <ds:schemaRef ds:uri="http://schemas.openxmlformats.org/package/2006/metadata/core-properties"/>
    <ds:schemaRef ds:uri="http://purl.org/dc/dcmitype/"/>
    <ds:schemaRef ds:uri="http://purl.org/dc/terms/"/>
    <ds:schemaRef ds:uri="http://schemas.microsoft.com/office/2006/metadata/properties"/>
    <ds:schemaRef ds:uri="http://schemas.microsoft.com/office/infopath/2007/PartnerControls"/>
    <ds:schemaRef ds:uri="http://schemas.microsoft.com/office/2006/documentManagement/typ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18</TotalTime>
  <Words>3608</Words>
  <Application>Microsoft Office PowerPoint</Application>
  <PresentationFormat>Widescreen</PresentationFormat>
  <Paragraphs>367</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Wingdings</vt:lpstr>
      <vt:lpstr>Office Theme</vt:lpstr>
      <vt:lpstr>PowerPoint Presentation</vt:lpstr>
      <vt:lpstr>POD  </vt:lpstr>
      <vt:lpstr> </vt:lpstr>
      <vt:lpstr>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Deployments</vt:lpstr>
      <vt:lpstr>PowerPoint Presentation</vt:lpstr>
      <vt:lpstr>PowerPoint Presentation</vt:lpstr>
      <vt:lpstr>ReplicaSet </vt:lpstr>
      <vt:lpstr>PowerPoint Presentation</vt:lpstr>
      <vt:lpstr>Replication Controller </vt:lpstr>
      <vt:lpstr>StatefulSets </vt:lpstr>
      <vt:lpstr>PowerPoint Presentation</vt:lpstr>
      <vt:lpstr>DaemonSet</vt:lpstr>
      <vt:lpstr>Jobs</vt:lpstr>
      <vt:lpstr>Namespaces </vt:lpstr>
      <vt:lpstr>Label &amp; Selectors</vt:lpstr>
      <vt:lpstr>PowerPoint Presentation</vt:lpstr>
      <vt:lpstr>Annotations</vt:lpstr>
      <vt:lpstr>Resource Quota </vt:lpstr>
      <vt:lpstr>PowerPoint Presentation</vt:lpstr>
      <vt:lpstr>PowerPoint Presentation</vt:lpstr>
      <vt:lpstr>Node affinity</vt:lpstr>
      <vt:lpstr>All depends on the affinity sentence. If we say rquiredDuringScheduilngIgonoreDuringExecution, then the pod deploys only if label matches otherwise it wont deploy. Preferred is if it node with matching labels it will schedule if not found, will deploy some where else. Third one (requiredDuringSchduleingRequiredDruingExecution) once after deploying the pod in future, if we change the node labels. obviously that label is not part of the current yaml file and since the reason pod will be evicted from node</vt:lpstr>
      <vt:lpstr>Resource Requirements and limits</vt:lpstr>
      <vt:lpstr>DaemonSets</vt:lpstr>
      <vt:lpstr>Static PODs</vt:lpstr>
      <vt:lpstr>Static PODs</vt:lpstr>
      <vt:lpstr>Schedulers: command: kiubectl  </vt:lpstr>
      <vt:lpstr>Schedulers</vt:lpstr>
      <vt:lpstr>Logging &amp; monitoring </vt:lpstr>
      <vt:lpstr>Rollouts and updates </vt:lpstr>
      <vt:lpstr>PowerPoint Presentation</vt:lpstr>
      <vt:lpstr>PowerPoint Presentation</vt:lpstr>
      <vt:lpstr>PowerPoint Presentation</vt:lpstr>
      <vt:lpstr>Commands and arguments</vt:lpstr>
      <vt:lpstr>PowerPoint Presentation</vt:lpstr>
      <vt:lpstr>PowerPoint Presentation</vt:lpstr>
      <vt:lpstr>PowerPoint Presentation</vt:lpstr>
      <vt:lpstr>Secrets in kubernetes</vt:lpstr>
      <vt:lpstr>PowerPoint Presentation</vt:lpstr>
      <vt:lpstr>Here what we see is the kubelet version in the green highlighted value</vt:lpstr>
      <vt:lpstr>Bakcup and Restore</vt:lpstr>
      <vt:lpstr>PowerPoint Presentation</vt:lpstr>
      <vt:lpstr>Storage </vt:lpstr>
      <vt:lpstr>PowerPoint Presentation</vt:lpstr>
      <vt:lpstr>PowerPoint Presentation</vt:lpstr>
      <vt:lpstr>Security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 Babu Tanguturi -X (stangutu - HCL TECHNOLOGIES LIMITED at Cisco)</dc:creator>
  <cp:lastModifiedBy>Sai Babu Tanguturi -X (stangutu - HCL TECHNOLOGIES LIMITED at Cisco)</cp:lastModifiedBy>
  <cp:revision>4</cp:revision>
  <dcterms:created xsi:type="dcterms:W3CDTF">2020-06-30T01:29:09Z</dcterms:created>
  <dcterms:modified xsi:type="dcterms:W3CDTF">2020-06-30T01:47:41Z</dcterms:modified>
</cp:coreProperties>
</file>